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7" r:id="rId2"/>
    <p:sldId id="258" r:id="rId3"/>
    <p:sldId id="279" r:id="rId4"/>
    <p:sldId id="280" r:id="rId5"/>
    <p:sldId id="281" r:id="rId6"/>
    <p:sldId id="282" r:id="rId7"/>
    <p:sldId id="283" r:id="rId8"/>
    <p:sldId id="261" r:id="rId9"/>
    <p:sldId id="263" r:id="rId10"/>
    <p:sldId id="270" r:id="rId11"/>
    <p:sldId id="287" r:id="rId12"/>
    <p:sldId id="284" r:id="rId13"/>
    <p:sldId id="285" r:id="rId14"/>
    <p:sldId id="286" r:id="rId15"/>
    <p:sldId id="264" r:id="rId16"/>
    <p:sldId id="266" r:id="rId17"/>
    <p:sldId id="267" r:id="rId18"/>
    <p:sldId id="268" r:id="rId19"/>
    <p:sldId id="269" r:id="rId20"/>
    <p:sldId id="289" r:id="rId21"/>
    <p:sldId id="278" r:id="rId22"/>
    <p:sldId id="272" r:id="rId23"/>
    <p:sldId id="271" r:id="rId24"/>
    <p:sldId id="276" r:id="rId25"/>
    <p:sldId id="273" r:id="rId26"/>
    <p:sldId id="288" r:id="rId27"/>
    <p:sldId id="277" r:id="rId2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9C6E"/>
    <a:srgbClr val="5C447A"/>
    <a:srgbClr val="F9EFCB"/>
    <a:srgbClr val="270A01"/>
    <a:srgbClr val="BFAA7F"/>
    <a:srgbClr val="FFB101"/>
    <a:srgbClr val="8F423A"/>
    <a:srgbClr val="FF8C80"/>
    <a:srgbClr val="E3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0196" autoAdjust="0"/>
  </p:normalViewPr>
  <p:slideViewPr>
    <p:cSldViewPr snapToGrid="0">
      <p:cViewPr>
        <p:scale>
          <a:sx n="33" d="100"/>
          <a:sy n="33" d="100"/>
        </p:scale>
        <p:origin x="-2496" y="-1374"/>
      </p:cViewPr>
      <p:guideLst>
        <p:guide orient="horz" pos="2160"/>
        <p:guide pos="3840"/>
      </p:guideLst>
    </p:cSldViewPr>
  </p:slideViewPr>
  <p:notesTextViewPr>
    <p:cViewPr>
      <p:scale>
        <a:sx n="1" d="1"/>
        <a:sy n="1" d="1"/>
      </p:scale>
      <p:origin x="0" y="0"/>
    </p:cViewPr>
  </p:notesTextViewPr>
  <p:notesViewPr>
    <p:cSldViewPr snapToGrid="0">
      <p:cViewPr varScale="1">
        <p:scale>
          <a:sx n="111" d="100"/>
          <a:sy n="111" d="100"/>
        </p:scale>
        <p:origin x="58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r>
              <a:rPr lang="en-US" dirty="0" smtClean="0"/>
              <a:t>Student Leadership (SOURCE) Presentation Title IX</a:t>
            </a:r>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3E1CB274-E9FB-48D1-A3EE-3F50FC7E4BF7}" type="datetimeFigureOut">
              <a:rPr lang="en-US" smtClean="0"/>
              <a:t>8/22/2018</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r>
              <a:rPr lang="en-US" smtClean="0"/>
              <a:t>August 2018</a:t>
            </a:r>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357054DF-DE45-4EE7-BA67-C99F2FA16021}" type="slidenum">
              <a:rPr lang="en-US" smtClean="0"/>
              <a:t>‹#›</a:t>
            </a:fld>
            <a:endParaRPr lang="en-US" dirty="0"/>
          </a:p>
        </p:txBody>
      </p:sp>
    </p:spTree>
    <p:extLst>
      <p:ext uri="{BB962C8B-B14F-4D97-AF65-F5344CB8AC3E}">
        <p14:creationId xmlns:p14="http://schemas.microsoft.com/office/powerpoint/2010/main" val="3465711876"/>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r>
              <a:rPr lang="en-US" dirty="0" smtClean="0"/>
              <a:t>Student Leadership (SOURCE) Presentation Title IX</a:t>
            </a:r>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C70471AF-58C3-427A-BB04-07EBC4B1D16B}" type="datetimeFigureOut">
              <a:rPr lang="en-US" smtClean="0"/>
              <a:t>8/22/2018</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r>
              <a:rPr lang="en-US" smtClean="0"/>
              <a:t>August 2018</a:t>
            </a:r>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31D72F44-6C81-4585-805D-752EE06496F4}" type="slidenum">
              <a:rPr lang="en-US" smtClean="0"/>
              <a:t>‹#›</a:t>
            </a:fld>
            <a:endParaRPr lang="en-US" dirty="0"/>
          </a:p>
        </p:txBody>
      </p:sp>
    </p:spTree>
    <p:extLst>
      <p:ext uri="{BB962C8B-B14F-4D97-AF65-F5344CB8AC3E}">
        <p14:creationId xmlns:p14="http://schemas.microsoft.com/office/powerpoint/2010/main" val="131660065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6ACF2F-9EE5-4750-BBF7-67FCB674A73A}" type="slidenum">
              <a:rPr lang="en-US" smtClean="0"/>
              <a:t>1</a:t>
            </a:fld>
            <a:endParaRPr lang="en-US" dirty="0"/>
          </a:p>
        </p:txBody>
      </p:sp>
      <p:sp>
        <p:nvSpPr>
          <p:cNvPr id="5" name="Footer Placeholder 4"/>
          <p:cNvSpPr>
            <a:spLocks noGrp="1"/>
          </p:cNvSpPr>
          <p:nvPr>
            <p:ph type="ftr" sz="quarter" idx="11"/>
          </p:nvPr>
        </p:nvSpPr>
        <p:spPr/>
        <p:txBody>
          <a:bodyPr/>
          <a:lstStyle/>
          <a:p>
            <a:r>
              <a:rPr lang="en-US" smtClean="0"/>
              <a:t>August 2018</a:t>
            </a:r>
            <a:endParaRPr lang="en-US" dirty="0"/>
          </a:p>
        </p:txBody>
      </p:sp>
      <p:sp>
        <p:nvSpPr>
          <p:cNvPr id="6" name="Header Placeholder 5"/>
          <p:cNvSpPr>
            <a:spLocks noGrp="1"/>
          </p:cNvSpPr>
          <p:nvPr>
            <p:ph type="hdr" sz="quarter" idx="12"/>
          </p:nvPr>
        </p:nvSpPr>
        <p:spPr/>
        <p:txBody>
          <a:bodyPr/>
          <a:lstStyle/>
          <a:p>
            <a:r>
              <a:rPr lang="en-US" dirty="0" smtClean="0"/>
              <a:t>Student Leadership (SOURCE) Presentation Title IX</a:t>
            </a:r>
            <a:endParaRPr lang="en-US" dirty="0"/>
          </a:p>
        </p:txBody>
      </p:sp>
    </p:spTree>
    <p:extLst>
      <p:ext uri="{BB962C8B-B14F-4D97-AF65-F5344CB8AC3E}">
        <p14:creationId xmlns:p14="http://schemas.microsoft.com/office/powerpoint/2010/main" val="2557783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Sexual violence is an offense that is classified as forcible or non-forcible sex offense:</a:t>
            </a:r>
          </a:p>
          <a:p>
            <a:endParaRPr lang="en-US" dirty="0" smtClean="0"/>
          </a:p>
          <a:p>
            <a:r>
              <a:rPr lang="en-US" dirty="0" smtClean="0"/>
              <a:t>This</a:t>
            </a:r>
            <a:r>
              <a:rPr lang="en-US" baseline="0" dirty="0" smtClean="0"/>
              <a:t> includes …</a:t>
            </a:r>
          </a:p>
          <a:p>
            <a:endParaRPr lang="en-US" baseline="0" dirty="0" smtClean="0"/>
          </a:p>
          <a:p>
            <a:r>
              <a:rPr lang="en-US" baseline="0" dirty="0" smtClean="0"/>
              <a:t>Sometimes when I present this content folks ask why don’t I just say rape instead of sexual assault…</a:t>
            </a:r>
          </a:p>
          <a:p>
            <a:endParaRPr lang="en-US" baseline="0" dirty="0" smtClean="0"/>
          </a:p>
          <a:p>
            <a:r>
              <a:rPr lang="en-US" baseline="0" dirty="0" smtClean="0"/>
              <a:t>And I think they have a good point because we should be as clear as possible when talking about these behaviors but there is a catch and it is why I still use sexual assault…</a:t>
            </a:r>
          </a:p>
          <a:p>
            <a:endParaRPr lang="en-US" baseline="0" dirty="0" smtClean="0"/>
          </a:p>
          <a:p>
            <a:r>
              <a:rPr lang="en-US" baseline="0" dirty="0" smtClean="0"/>
              <a:t>When I talk about sexual assault I am talking about not just one form – rape… I am also talking about statutory assault, incest and fondling. Our students often don’t understand touching someone in their personal/private body is a form of sexual assault. We want to be clear about that because the consequences for a violation are steep.  </a:t>
            </a:r>
            <a:endParaRPr lang="en-US" dirty="0"/>
          </a:p>
        </p:txBody>
      </p:sp>
      <p:sp>
        <p:nvSpPr>
          <p:cNvPr id="4" name="Slide Number Placeholder 3"/>
          <p:cNvSpPr>
            <a:spLocks noGrp="1"/>
          </p:cNvSpPr>
          <p:nvPr>
            <p:ph type="sldNum" sz="quarter" idx="10"/>
          </p:nvPr>
        </p:nvSpPr>
        <p:spPr/>
        <p:txBody>
          <a:bodyPr/>
          <a:lstStyle/>
          <a:p>
            <a:fld id="{31D72F44-6C81-4585-805D-752EE06496F4}" type="slidenum">
              <a:rPr lang="en-US" smtClean="0"/>
              <a:t>15</a:t>
            </a:fld>
            <a:endParaRPr lang="en-US" dirty="0"/>
          </a:p>
        </p:txBody>
      </p:sp>
      <p:sp>
        <p:nvSpPr>
          <p:cNvPr id="5" name="Footer Placeholder 4"/>
          <p:cNvSpPr>
            <a:spLocks noGrp="1"/>
          </p:cNvSpPr>
          <p:nvPr>
            <p:ph type="ftr" sz="quarter" idx="11"/>
          </p:nvPr>
        </p:nvSpPr>
        <p:spPr/>
        <p:txBody>
          <a:bodyPr/>
          <a:lstStyle/>
          <a:p>
            <a:r>
              <a:rPr lang="en-US" smtClean="0"/>
              <a:t>August 2018</a:t>
            </a:r>
            <a:endParaRPr lang="en-US" dirty="0"/>
          </a:p>
        </p:txBody>
      </p:sp>
      <p:sp>
        <p:nvSpPr>
          <p:cNvPr id="6" name="Header Placeholder 5"/>
          <p:cNvSpPr>
            <a:spLocks noGrp="1"/>
          </p:cNvSpPr>
          <p:nvPr>
            <p:ph type="hdr" sz="quarter" idx="12"/>
          </p:nvPr>
        </p:nvSpPr>
        <p:spPr/>
        <p:txBody>
          <a:bodyPr/>
          <a:lstStyle/>
          <a:p>
            <a:r>
              <a:rPr lang="en-US" dirty="0" smtClean="0"/>
              <a:t>Student Leadership (SOURCE) Presentation Title IX</a:t>
            </a:r>
            <a:endParaRPr lang="en-US" dirty="0"/>
          </a:p>
        </p:txBody>
      </p:sp>
    </p:spTree>
    <p:extLst>
      <p:ext uri="{BB962C8B-B14F-4D97-AF65-F5344CB8AC3E}">
        <p14:creationId xmlns:p14="http://schemas.microsoft.com/office/powerpoint/2010/main" val="4253124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Sexual harassment is…</a:t>
            </a:r>
          </a:p>
          <a:p>
            <a:endParaRPr lang="en-US" dirty="0" smtClean="0"/>
          </a:p>
          <a:p>
            <a:r>
              <a:rPr lang="en-US" dirty="0" smtClean="0"/>
              <a:t>What is an example of sexual harassment</a:t>
            </a:r>
            <a:endParaRPr lang="en-US" dirty="0"/>
          </a:p>
        </p:txBody>
      </p:sp>
      <p:sp>
        <p:nvSpPr>
          <p:cNvPr id="4" name="Slide Number Placeholder 3"/>
          <p:cNvSpPr>
            <a:spLocks noGrp="1"/>
          </p:cNvSpPr>
          <p:nvPr>
            <p:ph type="sldNum" sz="quarter" idx="10"/>
          </p:nvPr>
        </p:nvSpPr>
        <p:spPr/>
        <p:txBody>
          <a:bodyPr/>
          <a:lstStyle/>
          <a:p>
            <a:fld id="{31D72F44-6C81-4585-805D-752EE06496F4}" type="slidenum">
              <a:rPr lang="en-US" smtClean="0"/>
              <a:t>16</a:t>
            </a:fld>
            <a:endParaRPr lang="en-US" dirty="0"/>
          </a:p>
        </p:txBody>
      </p:sp>
      <p:sp>
        <p:nvSpPr>
          <p:cNvPr id="5" name="Footer Placeholder 4"/>
          <p:cNvSpPr>
            <a:spLocks noGrp="1"/>
          </p:cNvSpPr>
          <p:nvPr>
            <p:ph type="ftr" sz="quarter" idx="11"/>
          </p:nvPr>
        </p:nvSpPr>
        <p:spPr/>
        <p:txBody>
          <a:bodyPr/>
          <a:lstStyle/>
          <a:p>
            <a:r>
              <a:rPr lang="en-US" smtClean="0"/>
              <a:t>August 2018</a:t>
            </a:r>
            <a:endParaRPr lang="en-US" dirty="0"/>
          </a:p>
        </p:txBody>
      </p:sp>
      <p:sp>
        <p:nvSpPr>
          <p:cNvPr id="6" name="Header Placeholder 5"/>
          <p:cNvSpPr>
            <a:spLocks noGrp="1"/>
          </p:cNvSpPr>
          <p:nvPr>
            <p:ph type="hdr" sz="quarter" idx="12"/>
          </p:nvPr>
        </p:nvSpPr>
        <p:spPr/>
        <p:txBody>
          <a:bodyPr/>
          <a:lstStyle/>
          <a:p>
            <a:r>
              <a:rPr lang="en-US" dirty="0" smtClean="0"/>
              <a:t>Student Leadership (SOURCE) Presentation Title IX</a:t>
            </a:r>
            <a:endParaRPr lang="en-US" dirty="0"/>
          </a:p>
        </p:txBody>
      </p:sp>
    </p:spTree>
    <p:extLst>
      <p:ext uri="{BB962C8B-B14F-4D97-AF65-F5344CB8AC3E}">
        <p14:creationId xmlns:p14="http://schemas.microsoft.com/office/powerpoint/2010/main" val="2792021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t>
            </a:r>
            <a:r>
              <a:rPr lang="en-US" baseline="0" dirty="0" smtClean="0"/>
              <a:t> so we are working to stop and prevent sexual assault but what do we do when something happens…</a:t>
            </a:r>
          </a:p>
          <a:p>
            <a:endParaRPr lang="en-US" baseline="0" dirty="0" smtClean="0"/>
          </a:p>
          <a:p>
            <a:r>
              <a:rPr lang="en-US" baseline="0" dirty="0" smtClean="0"/>
              <a:t>We want students to be able to reach out for help…</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26ACF2F-9EE5-4750-BBF7-67FCB674A73A}" type="slidenum">
              <a:rPr lang="en-US" smtClean="0"/>
              <a:t>17</a:t>
            </a:fld>
            <a:endParaRPr lang="en-US" dirty="0"/>
          </a:p>
        </p:txBody>
      </p:sp>
      <p:sp>
        <p:nvSpPr>
          <p:cNvPr id="5" name="Footer Placeholder 4"/>
          <p:cNvSpPr>
            <a:spLocks noGrp="1"/>
          </p:cNvSpPr>
          <p:nvPr>
            <p:ph type="ftr" sz="quarter" idx="11"/>
          </p:nvPr>
        </p:nvSpPr>
        <p:spPr/>
        <p:txBody>
          <a:bodyPr/>
          <a:lstStyle/>
          <a:p>
            <a:r>
              <a:rPr lang="en-US" smtClean="0"/>
              <a:t>August 2018</a:t>
            </a:r>
            <a:endParaRPr lang="en-US" dirty="0"/>
          </a:p>
        </p:txBody>
      </p:sp>
      <p:sp>
        <p:nvSpPr>
          <p:cNvPr id="6" name="Header Placeholder 5"/>
          <p:cNvSpPr>
            <a:spLocks noGrp="1"/>
          </p:cNvSpPr>
          <p:nvPr>
            <p:ph type="hdr" sz="quarter" idx="12"/>
          </p:nvPr>
        </p:nvSpPr>
        <p:spPr/>
        <p:txBody>
          <a:bodyPr/>
          <a:lstStyle/>
          <a:p>
            <a:r>
              <a:rPr lang="en-US" dirty="0" smtClean="0"/>
              <a:t>Student Leadership (SOURCE) Presentation Title IX</a:t>
            </a:r>
            <a:endParaRPr lang="en-US" dirty="0"/>
          </a:p>
        </p:txBody>
      </p:sp>
    </p:spTree>
    <p:extLst>
      <p:ext uri="{BB962C8B-B14F-4D97-AF65-F5344CB8AC3E}">
        <p14:creationId xmlns:p14="http://schemas.microsoft.com/office/powerpoint/2010/main" val="2255969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that they are likely</a:t>
            </a:r>
            <a:r>
              <a:rPr lang="en-US" baseline="0" dirty="0" smtClean="0"/>
              <a:t> going to be concerned about who they talk to and confidentiality is an important part to understand</a:t>
            </a:r>
            <a:endParaRPr lang="en-US" dirty="0"/>
          </a:p>
        </p:txBody>
      </p:sp>
      <p:sp>
        <p:nvSpPr>
          <p:cNvPr id="4" name="Slide Number Placeholder 3"/>
          <p:cNvSpPr>
            <a:spLocks noGrp="1"/>
          </p:cNvSpPr>
          <p:nvPr>
            <p:ph type="sldNum" sz="quarter" idx="10"/>
          </p:nvPr>
        </p:nvSpPr>
        <p:spPr/>
        <p:txBody>
          <a:bodyPr/>
          <a:lstStyle/>
          <a:p>
            <a:fld id="{31D72F44-6C81-4585-805D-752EE06496F4}" type="slidenum">
              <a:rPr lang="en-US" smtClean="0"/>
              <a:t>18</a:t>
            </a:fld>
            <a:endParaRPr lang="en-US" dirty="0"/>
          </a:p>
        </p:txBody>
      </p:sp>
      <p:sp>
        <p:nvSpPr>
          <p:cNvPr id="5" name="Footer Placeholder 4"/>
          <p:cNvSpPr>
            <a:spLocks noGrp="1"/>
          </p:cNvSpPr>
          <p:nvPr>
            <p:ph type="ftr" sz="quarter" idx="11"/>
          </p:nvPr>
        </p:nvSpPr>
        <p:spPr/>
        <p:txBody>
          <a:bodyPr/>
          <a:lstStyle/>
          <a:p>
            <a:r>
              <a:rPr lang="en-US" smtClean="0"/>
              <a:t>August 2018</a:t>
            </a:r>
            <a:endParaRPr lang="en-US" dirty="0"/>
          </a:p>
        </p:txBody>
      </p:sp>
      <p:sp>
        <p:nvSpPr>
          <p:cNvPr id="6" name="Header Placeholder 5"/>
          <p:cNvSpPr>
            <a:spLocks noGrp="1"/>
          </p:cNvSpPr>
          <p:nvPr>
            <p:ph type="hdr" sz="quarter" idx="12"/>
          </p:nvPr>
        </p:nvSpPr>
        <p:spPr/>
        <p:txBody>
          <a:bodyPr/>
          <a:lstStyle/>
          <a:p>
            <a:r>
              <a:rPr lang="en-US" dirty="0" smtClean="0"/>
              <a:t>Student Leadership (SOURCE) Presentation Title IX</a:t>
            </a:r>
            <a:endParaRPr lang="en-US" dirty="0"/>
          </a:p>
        </p:txBody>
      </p:sp>
    </p:spTree>
    <p:extLst>
      <p:ext uri="{BB962C8B-B14F-4D97-AF65-F5344CB8AC3E}">
        <p14:creationId xmlns:p14="http://schemas.microsoft.com/office/powerpoint/2010/main" val="1525490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a:t>
            </a:r>
            <a:r>
              <a:rPr lang="en-US" baseline="0" dirty="0" smtClean="0"/>
              <a:t> confidential employees… people who don’t tell others about what you share and are hear to listen and help…</a:t>
            </a:r>
          </a:p>
          <a:p>
            <a:endParaRPr lang="en-US" baseline="0" dirty="0" smtClean="0"/>
          </a:p>
          <a:p>
            <a:r>
              <a:rPr lang="en-US" baseline="0" dirty="0" smtClean="0"/>
              <a:t>Rape crisis center really aren’t our employees so we identify them as our campus partners…</a:t>
            </a:r>
          </a:p>
          <a:p>
            <a:endParaRPr lang="en-US" baseline="0" dirty="0" smtClean="0"/>
          </a:p>
          <a:p>
            <a:r>
              <a:rPr lang="en-US" baseline="0" dirty="0" smtClean="0"/>
              <a:t>If you work for the university and you are not a confidential employee… you are a responsible employee or just another way of saying required to report. </a:t>
            </a:r>
          </a:p>
          <a:p>
            <a:endParaRPr lang="en-US" baseline="0" dirty="0" smtClean="0"/>
          </a:p>
          <a:p>
            <a:r>
              <a:rPr lang="en-US" baseline="0" dirty="0" smtClean="0"/>
              <a:t>There are far more university employees required to report… students are generally not required – because you all are not employees… only RA’s and specific groups who have been deputized…</a:t>
            </a:r>
          </a:p>
        </p:txBody>
      </p:sp>
      <p:sp>
        <p:nvSpPr>
          <p:cNvPr id="4" name="Slide Number Placeholder 3"/>
          <p:cNvSpPr>
            <a:spLocks noGrp="1"/>
          </p:cNvSpPr>
          <p:nvPr>
            <p:ph type="sldNum" sz="quarter" idx="10"/>
          </p:nvPr>
        </p:nvSpPr>
        <p:spPr/>
        <p:txBody>
          <a:bodyPr/>
          <a:lstStyle/>
          <a:p>
            <a:fld id="{31D72F44-6C81-4585-805D-752EE06496F4}" type="slidenum">
              <a:rPr lang="en-US" smtClean="0"/>
              <a:t>19</a:t>
            </a:fld>
            <a:endParaRPr lang="en-US" dirty="0"/>
          </a:p>
        </p:txBody>
      </p:sp>
      <p:sp>
        <p:nvSpPr>
          <p:cNvPr id="5" name="Footer Placeholder 4"/>
          <p:cNvSpPr>
            <a:spLocks noGrp="1"/>
          </p:cNvSpPr>
          <p:nvPr>
            <p:ph type="ftr" sz="quarter" idx="11"/>
          </p:nvPr>
        </p:nvSpPr>
        <p:spPr/>
        <p:txBody>
          <a:bodyPr/>
          <a:lstStyle/>
          <a:p>
            <a:r>
              <a:rPr lang="en-US" smtClean="0"/>
              <a:t>August 2018</a:t>
            </a:r>
            <a:endParaRPr lang="en-US" dirty="0"/>
          </a:p>
        </p:txBody>
      </p:sp>
      <p:sp>
        <p:nvSpPr>
          <p:cNvPr id="6" name="Header Placeholder 5"/>
          <p:cNvSpPr>
            <a:spLocks noGrp="1"/>
          </p:cNvSpPr>
          <p:nvPr>
            <p:ph type="hdr" sz="quarter" idx="12"/>
          </p:nvPr>
        </p:nvSpPr>
        <p:spPr/>
        <p:txBody>
          <a:bodyPr/>
          <a:lstStyle/>
          <a:p>
            <a:r>
              <a:rPr lang="en-US" dirty="0" smtClean="0"/>
              <a:t>Student Leadership (SOURCE) Presentation Title IX</a:t>
            </a:r>
            <a:endParaRPr lang="en-US" dirty="0"/>
          </a:p>
        </p:txBody>
      </p:sp>
    </p:spTree>
    <p:extLst>
      <p:ext uri="{BB962C8B-B14F-4D97-AF65-F5344CB8AC3E}">
        <p14:creationId xmlns:p14="http://schemas.microsoft.com/office/powerpoint/2010/main" val="1748639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why would someone want to report a sexual assault, stalking or dating violence…</a:t>
            </a:r>
          </a:p>
          <a:p>
            <a:endParaRPr lang="en-US" baseline="0" dirty="0" smtClean="0"/>
          </a:p>
          <a:p>
            <a:r>
              <a:rPr lang="en-US" baseline="0" dirty="0" smtClean="0"/>
              <a:t>First I would like to say is that more and more we have students reporting.. Because they trust the university and know we can offer tangible support. Last year over 100 reports of sexual harassment, sexual violence came through the Dean of Students office. </a:t>
            </a:r>
          </a:p>
          <a:p>
            <a:endParaRPr lang="en-US" baseline="0" dirty="0" smtClean="0"/>
          </a:p>
          <a:p>
            <a:r>
              <a:rPr lang="en-US" baseline="0" dirty="0" smtClean="0"/>
              <a:t>But why would someone want to report. Typically two reasons or two paths… </a:t>
            </a:r>
          </a:p>
          <a:p>
            <a:endParaRPr lang="en-US" baseline="0" dirty="0" smtClean="0"/>
          </a:p>
          <a:p>
            <a:r>
              <a:rPr lang="en-US" baseline="0" dirty="0" smtClean="0"/>
              <a:t>They need or want support – help – assistance</a:t>
            </a:r>
          </a:p>
          <a:p>
            <a:endParaRPr lang="en-US" baseline="0" dirty="0" smtClean="0"/>
          </a:p>
          <a:p>
            <a:r>
              <a:rPr lang="en-US" baseline="0" dirty="0" smtClean="0"/>
              <a:t>They want investigations and accountability</a:t>
            </a:r>
          </a:p>
          <a:p>
            <a:endParaRPr lang="en-US" baseline="0" dirty="0" smtClean="0"/>
          </a:p>
          <a:p>
            <a:r>
              <a:rPr lang="en-US" baseline="0" dirty="0" smtClean="0"/>
              <a:t>Most important to know students can get help even if they don’t want to pursue criminal charges or disciplinary action. They two are not tied together.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1D72F44-6C81-4585-805D-752EE06496F4}" type="slidenum">
              <a:rPr lang="en-US" smtClean="0"/>
              <a:t>22</a:t>
            </a:fld>
            <a:endParaRPr lang="en-US" dirty="0"/>
          </a:p>
        </p:txBody>
      </p:sp>
      <p:sp>
        <p:nvSpPr>
          <p:cNvPr id="5" name="Footer Placeholder 4"/>
          <p:cNvSpPr>
            <a:spLocks noGrp="1"/>
          </p:cNvSpPr>
          <p:nvPr>
            <p:ph type="ftr" sz="quarter" idx="11"/>
          </p:nvPr>
        </p:nvSpPr>
        <p:spPr/>
        <p:txBody>
          <a:bodyPr/>
          <a:lstStyle/>
          <a:p>
            <a:r>
              <a:rPr lang="en-US" smtClean="0"/>
              <a:t>August 2018</a:t>
            </a:r>
            <a:endParaRPr lang="en-US" dirty="0"/>
          </a:p>
        </p:txBody>
      </p:sp>
      <p:sp>
        <p:nvSpPr>
          <p:cNvPr id="6" name="Header Placeholder 5"/>
          <p:cNvSpPr>
            <a:spLocks noGrp="1"/>
          </p:cNvSpPr>
          <p:nvPr>
            <p:ph type="hdr" sz="quarter" idx="12"/>
          </p:nvPr>
        </p:nvSpPr>
        <p:spPr/>
        <p:txBody>
          <a:bodyPr/>
          <a:lstStyle/>
          <a:p>
            <a:r>
              <a:rPr lang="en-US" dirty="0" smtClean="0"/>
              <a:t>Student Leadership (SOURCE) Presentation Title IX</a:t>
            </a:r>
            <a:endParaRPr lang="en-US" dirty="0"/>
          </a:p>
        </p:txBody>
      </p:sp>
    </p:spTree>
    <p:extLst>
      <p:ext uri="{BB962C8B-B14F-4D97-AF65-F5344CB8AC3E}">
        <p14:creationId xmlns:p14="http://schemas.microsoft.com/office/powerpoint/2010/main" val="35635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ltLang="en-US" dirty="0">
                <a:latin typeface="Georgia" panose="02040502050405020303" pitchFamily="18" charset="0"/>
              </a:rPr>
              <a:t>By enacting immediate interim measures and ongoing remedial measures of support the Title IX Coordinator will:</a:t>
            </a:r>
          </a:p>
          <a:p>
            <a:pPr defTabSz="933237">
              <a:defRPr/>
            </a:pPr>
            <a:endParaRPr lang="en-US" altLang="en-US" dirty="0">
              <a:latin typeface="Georgia" panose="02040502050405020303" pitchFamily="18" charset="0"/>
            </a:endParaRPr>
          </a:p>
          <a:p>
            <a:pPr eaLnBrk="1" hangingPunct="1"/>
            <a:r>
              <a:rPr lang="en-US" altLang="en-US" sz="2000" dirty="0">
                <a:latin typeface="Georgia" panose="02040502050405020303" pitchFamily="18" charset="0"/>
              </a:rPr>
              <a:t>Provide  information about available medical and mental health care</a:t>
            </a:r>
          </a:p>
          <a:p>
            <a:pPr eaLnBrk="1" hangingPunct="1"/>
            <a:r>
              <a:rPr lang="en-US" altLang="en-US" sz="2000" dirty="0">
                <a:latin typeface="Georgia" panose="02040502050405020303" pitchFamily="18" charset="0"/>
              </a:rPr>
              <a:t>Offer personalized and tailored support that is reasonably available and which may include:</a:t>
            </a:r>
          </a:p>
          <a:p>
            <a:pPr lvl="1" eaLnBrk="1" hangingPunct="1">
              <a:buFont typeface="Arial" panose="020B0604020202020204" pitchFamily="34" charset="0"/>
              <a:buChar char="•"/>
            </a:pPr>
            <a:r>
              <a:rPr lang="en-US" altLang="en-US" dirty="0" smtClean="0">
                <a:latin typeface="Georgia" panose="02040502050405020303" pitchFamily="18" charset="0"/>
              </a:rPr>
              <a:t>Providing No-Contact-Directives prohibiting any contact or communication</a:t>
            </a:r>
          </a:p>
          <a:p>
            <a:pPr lvl="1" eaLnBrk="1" hangingPunct="1">
              <a:buFont typeface="Arial" panose="020B0604020202020204" pitchFamily="34" charset="0"/>
              <a:buChar char="•"/>
            </a:pPr>
            <a:r>
              <a:rPr lang="en-US" altLang="en-US" dirty="0" smtClean="0">
                <a:latin typeface="Georgia" panose="02040502050405020303" pitchFamily="18" charset="0"/>
              </a:rPr>
              <a:t>Separating the victim from the alleged perpetrator in class settings or in campus housing facilities</a:t>
            </a:r>
          </a:p>
          <a:p>
            <a:pPr lvl="1" eaLnBrk="1" hangingPunct="1">
              <a:buFont typeface="Arial" panose="020B0604020202020204" pitchFamily="34" charset="0"/>
              <a:buChar char="•"/>
            </a:pPr>
            <a:r>
              <a:rPr lang="en-US" altLang="en-US" dirty="0" smtClean="0">
                <a:latin typeface="Georgia" panose="02040502050405020303" pitchFamily="18" charset="0"/>
              </a:rPr>
              <a:t>Providing academic counseling and support including tutoring and assistance in arranging absence from class</a:t>
            </a:r>
          </a:p>
          <a:p>
            <a:endParaRPr lang="en-US" dirty="0"/>
          </a:p>
        </p:txBody>
      </p:sp>
      <p:sp>
        <p:nvSpPr>
          <p:cNvPr id="4" name="Slide Number Placeholder 3"/>
          <p:cNvSpPr>
            <a:spLocks noGrp="1"/>
          </p:cNvSpPr>
          <p:nvPr>
            <p:ph type="sldNum" sz="quarter" idx="10"/>
          </p:nvPr>
        </p:nvSpPr>
        <p:spPr/>
        <p:txBody>
          <a:bodyPr/>
          <a:lstStyle/>
          <a:p>
            <a:fld id="{31D72F44-6C81-4585-805D-752EE06496F4}" type="slidenum">
              <a:rPr lang="en-US" smtClean="0"/>
              <a:t>23</a:t>
            </a:fld>
            <a:endParaRPr lang="en-US" dirty="0"/>
          </a:p>
        </p:txBody>
      </p:sp>
      <p:sp>
        <p:nvSpPr>
          <p:cNvPr id="5" name="Footer Placeholder 4"/>
          <p:cNvSpPr>
            <a:spLocks noGrp="1"/>
          </p:cNvSpPr>
          <p:nvPr>
            <p:ph type="ftr" sz="quarter" idx="11"/>
          </p:nvPr>
        </p:nvSpPr>
        <p:spPr/>
        <p:txBody>
          <a:bodyPr/>
          <a:lstStyle/>
          <a:p>
            <a:r>
              <a:rPr lang="en-US" smtClean="0"/>
              <a:t>August 2018</a:t>
            </a:r>
            <a:endParaRPr lang="en-US" dirty="0"/>
          </a:p>
        </p:txBody>
      </p:sp>
      <p:sp>
        <p:nvSpPr>
          <p:cNvPr id="6" name="Header Placeholder 5"/>
          <p:cNvSpPr>
            <a:spLocks noGrp="1"/>
          </p:cNvSpPr>
          <p:nvPr>
            <p:ph type="hdr" sz="quarter" idx="12"/>
          </p:nvPr>
        </p:nvSpPr>
        <p:spPr/>
        <p:txBody>
          <a:bodyPr/>
          <a:lstStyle/>
          <a:p>
            <a:r>
              <a:rPr lang="en-US" dirty="0" smtClean="0"/>
              <a:t>Student Leadership (SOURCE) Presentation Title IX</a:t>
            </a:r>
            <a:endParaRPr lang="en-US" dirty="0"/>
          </a:p>
        </p:txBody>
      </p:sp>
    </p:spTree>
    <p:extLst>
      <p:ext uri="{BB962C8B-B14F-4D97-AF65-F5344CB8AC3E}">
        <p14:creationId xmlns:p14="http://schemas.microsoft.com/office/powerpoint/2010/main" val="311303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Georgia" panose="02040502050405020303" pitchFamily="18" charset="0"/>
              </a:rPr>
              <a:t>The Title</a:t>
            </a:r>
            <a:r>
              <a:rPr lang="en-US" altLang="en-US" baseline="0" dirty="0" smtClean="0">
                <a:latin typeface="Georgia" panose="02040502050405020303" pitchFamily="18" charset="0"/>
              </a:rPr>
              <a:t> IX Deputy coordinator will also </a:t>
            </a:r>
          </a:p>
          <a:p>
            <a:pPr eaLnBrk="1" hangingPunct="1"/>
            <a:endParaRPr lang="en-US" altLang="en-US" dirty="0" smtClean="0">
              <a:latin typeface="Georgia" panose="02040502050405020303" pitchFamily="18" charset="0"/>
            </a:endParaRPr>
          </a:p>
          <a:p>
            <a:pPr eaLnBrk="1" hangingPunct="1"/>
            <a:r>
              <a:rPr lang="en-US" altLang="en-US" dirty="0" smtClean="0">
                <a:latin typeface="Georgia" panose="02040502050405020303" pitchFamily="18" charset="0"/>
              </a:rPr>
              <a:t>Assist in notifying UAPD of criminal activity</a:t>
            </a:r>
          </a:p>
          <a:p>
            <a:pPr eaLnBrk="1" hangingPunct="1"/>
            <a:r>
              <a:rPr lang="en-US" altLang="en-US" dirty="0" smtClean="0">
                <a:latin typeface="Georgia" panose="02040502050405020303" pitchFamily="18" charset="0"/>
              </a:rPr>
              <a:t>Seek the victim’s consent to investigate:</a:t>
            </a:r>
          </a:p>
          <a:p>
            <a:pPr lvl="1" eaLnBrk="1" hangingPunct="1">
              <a:buFont typeface="Arial" panose="020B0604020202020204" pitchFamily="34" charset="0"/>
              <a:buChar char="•"/>
            </a:pPr>
            <a:r>
              <a:rPr lang="en-US" altLang="en-US" dirty="0" smtClean="0">
                <a:latin typeface="Georgia" panose="02040502050405020303" pitchFamily="18" charset="0"/>
              </a:rPr>
              <a:t>The University may not be able to investigate without the victim’s consent</a:t>
            </a:r>
          </a:p>
          <a:p>
            <a:pPr lvl="1" eaLnBrk="1" hangingPunct="1">
              <a:buFont typeface="Arial" panose="020B0604020202020204" pitchFamily="34" charset="0"/>
              <a:buChar char="•"/>
            </a:pPr>
            <a:r>
              <a:rPr lang="en-US" altLang="en-US" dirty="0" smtClean="0">
                <a:latin typeface="Georgia" panose="02040502050405020303" pitchFamily="18" charset="0"/>
              </a:rPr>
              <a:t>The Coordinator will consider requests for confidentiality if an investigation is necessary</a:t>
            </a:r>
          </a:p>
          <a:p>
            <a:pPr eaLnBrk="1" hangingPunct="1"/>
            <a:r>
              <a:rPr lang="en-US" altLang="en-US" dirty="0" smtClean="0">
                <a:latin typeface="Georgia" panose="02040502050405020303" pitchFamily="18" charset="0"/>
              </a:rPr>
              <a:t>Discuss which University departments may investigate and how the investigations are conducted</a:t>
            </a:r>
          </a:p>
          <a:p>
            <a:pPr eaLnBrk="1" hangingPunct="1"/>
            <a:r>
              <a:rPr lang="en-US" altLang="en-US" dirty="0" smtClean="0">
                <a:latin typeface="Georgia" panose="02040502050405020303" pitchFamily="18" charset="0"/>
              </a:rPr>
              <a:t>Determine if any immediate action is necessary to ensure the community is safe.</a:t>
            </a:r>
          </a:p>
          <a:p>
            <a:pPr eaLnBrk="1" hangingPunct="1"/>
            <a:endParaRPr lang="en-US" altLang="en-US" dirty="0" smtClean="0">
              <a:latin typeface="Georgia" panose="02040502050405020303" pitchFamily="18" charset="0"/>
            </a:endParaRPr>
          </a:p>
          <a:p>
            <a:endParaRPr lang="en-US" dirty="0"/>
          </a:p>
        </p:txBody>
      </p:sp>
      <p:sp>
        <p:nvSpPr>
          <p:cNvPr id="4" name="Slide Number Placeholder 3"/>
          <p:cNvSpPr>
            <a:spLocks noGrp="1"/>
          </p:cNvSpPr>
          <p:nvPr>
            <p:ph type="sldNum" sz="quarter" idx="10"/>
          </p:nvPr>
        </p:nvSpPr>
        <p:spPr/>
        <p:txBody>
          <a:bodyPr/>
          <a:lstStyle/>
          <a:p>
            <a:fld id="{31D72F44-6C81-4585-805D-752EE06496F4}" type="slidenum">
              <a:rPr lang="en-US" smtClean="0"/>
              <a:t>25</a:t>
            </a:fld>
            <a:endParaRPr lang="en-US" dirty="0"/>
          </a:p>
        </p:txBody>
      </p:sp>
      <p:sp>
        <p:nvSpPr>
          <p:cNvPr id="5" name="Footer Placeholder 4"/>
          <p:cNvSpPr>
            <a:spLocks noGrp="1"/>
          </p:cNvSpPr>
          <p:nvPr>
            <p:ph type="ftr" sz="quarter" idx="11"/>
          </p:nvPr>
        </p:nvSpPr>
        <p:spPr/>
        <p:txBody>
          <a:bodyPr/>
          <a:lstStyle/>
          <a:p>
            <a:r>
              <a:rPr lang="en-US" smtClean="0"/>
              <a:t>August 2018</a:t>
            </a:r>
            <a:endParaRPr lang="en-US" dirty="0"/>
          </a:p>
        </p:txBody>
      </p:sp>
      <p:sp>
        <p:nvSpPr>
          <p:cNvPr id="6" name="Header Placeholder 5"/>
          <p:cNvSpPr>
            <a:spLocks noGrp="1"/>
          </p:cNvSpPr>
          <p:nvPr>
            <p:ph type="hdr" sz="quarter" idx="12"/>
          </p:nvPr>
        </p:nvSpPr>
        <p:spPr/>
        <p:txBody>
          <a:bodyPr/>
          <a:lstStyle/>
          <a:p>
            <a:r>
              <a:rPr lang="en-US" dirty="0" smtClean="0"/>
              <a:t>Student Leadership (SOURCE) Presentation Title IX</a:t>
            </a:r>
            <a:endParaRPr lang="en-US" dirty="0"/>
          </a:p>
        </p:txBody>
      </p:sp>
    </p:spTree>
    <p:extLst>
      <p:ext uri="{BB962C8B-B14F-4D97-AF65-F5344CB8AC3E}">
        <p14:creationId xmlns:p14="http://schemas.microsoft.com/office/powerpoint/2010/main" val="3072511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name is Mike – I work in the Dean of Students Office</a:t>
            </a:r>
          </a:p>
          <a:p>
            <a:endParaRPr lang="en-US" baseline="0" dirty="0" smtClean="0"/>
          </a:p>
          <a:p>
            <a:r>
              <a:rPr lang="en-US" baseline="0" dirty="0" smtClean="0"/>
              <a:t>Who is Same</a:t>
            </a:r>
          </a:p>
          <a:p>
            <a:endParaRPr lang="en-US" baseline="0" dirty="0" smtClean="0"/>
          </a:p>
          <a:p>
            <a:r>
              <a:rPr lang="en-US" baseline="0" dirty="0" smtClean="0"/>
              <a:t>Flip the Script on What Folks Think of the Dean of Students</a:t>
            </a:r>
          </a:p>
          <a:p>
            <a:endParaRPr lang="en-US" baseline="0" dirty="0" smtClean="0"/>
          </a:p>
          <a:p>
            <a:r>
              <a:rPr lang="en-US" baseline="0" dirty="0" smtClean="0"/>
              <a:t>If there is one thing that I can have you remember the Dean of Students is about Help. We are here to help. </a:t>
            </a:r>
            <a:endParaRPr lang="en-US" dirty="0"/>
          </a:p>
        </p:txBody>
      </p:sp>
      <p:sp>
        <p:nvSpPr>
          <p:cNvPr id="4" name="Slide Number Placeholder 3"/>
          <p:cNvSpPr>
            <a:spLocks noGrp="1"/>
          </p:cNvSpPr>
          <p:nvPr>
            <p:ph type="sldNum" sz="quarter" idx="10"/>
          </p:nvPr>
        </p:nvSpPr>
        <p:spPr/>
        <p:txBody>
          <a:bodyPr/>
          <a:lstStyle/>
          <a:p>
            <a:fld id="{526ACF2F-9EE5-4750-BBF7-67FCB674A73A}" type="slidenum">
              <a:rPr lang="en-US" smtClean="0"/>
              <a:t>2</a:t>
            </a:fld>
            <a:endParaRPr lang="en-US" dirty="0"/>
          </a:p>
        </p:txBody>
      </p:sp>
      <p:sp>
        <p:nvSpPr>
          <p:cNvPr id="5" name="Footer Placeholder 4"/>
          <p:cNvSpPr>
            <a:spLocks noGrp="1"/>
          </p:cNvSpPr>
          <p:nvPr>
            <p:ph type="ftr" sz="quarter" idx="11"/>
          </p:nvPr>
        </p:nvSpPr>
        <p:spPr/>
        <p:txBody>
          <a:bodyPr/>
          <a:lstStyle/>
          <a:p>
            <a:r>
              <a:rPr lang="en-US" smtClean="0"/>
              <a:t>August 2018</a:t>
            </a:r>
            <a:endParaRPr lang="en-US" dirty="0"/>
          </a:p>
        </p:txBody>
      </p:sp>
      <p:sp>
        <p:nvSpPr>
          <p:cNvPr id="6" name="Header Placeholder 5"/>
          <p:cNvSpPr>
            <a:spLocks noGrp="1"/>
          </p:cNvSpPr>
          <p:nvPr>
            <p:ph type="hdr" sz="quarter" idx="12"/>
          </p:nvPr>
        </p:nvSpPr>
        <p:spPr/>
        <p:txBody>
          <a:bodyPr/>
          <a:lstStyle/>
          <a:p>
            <a:r>
              <a:rPr lang="en-US" dirty="0" smtClean="0"/>
              <a:t>Student Leadership (SOURCE) Presentation Title IX</a:t>
            </a:r>
            <a:endParaRPr lang="en-US" dirty="0"/>
          </a:p>
        </p:txBody>
      </p:sp>
    </p:spTree>
    <p:extLst>
      <p:ext uri="{BB962C8B-B14F-4D97-AF65-F5344CB8AC3E}">
        <p14:creationId xmlns:p14="http://schemas.microsoft.com/office/powerpoint/2010/main" val="2458455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Student Leadership (SOURCE) Presentation Title IX</a:t>
            </a:r>
            <a:endParaRPr lang="en-US" dirty="0"/>
          </a:p>
        </p:txBody>
      </p:sp>
      <p:sp>
        <p:nvSpPr>
          <p:cNvPr id="5" name="Footer Placeholder 4"/>
          <p:cNvSpPr>
            <a:spLocks noGrp="1"/>
          </p:cNvSpPr>
          <p:nvPr>
            <p:ph type="ftr" sz="quarter" idx="11"/>
          </p:nvPr>
        </p:nvSpPr>
        <p:spPr/>
        <p:txBody>
          <a:bodyPr/>
          <a:lstStyle/>
          <a:p>
            <a:r>
              <a:rPr lang="en-US" smtClean="0"/>
              <a:t>August 2018</a:t>
            </a:r>
            <a:endParaRPr lang="en-US" dirty="0"/>
          </a:p>
        </p:txBody>
      </p:sp>
      <p:sp>
        <p:nvSpPr>
          <p:cNvPr id="6" name="Slide Number Placeholder 5"/>
          <p:cNvSpPr>
            <a:spLocks noGrp="1"/>
          </p:cNvSpPr>
          <p:nvPr>
            <p:ph type="sldNum" sz="quarter" idx="12"/>
          </p:nvPr>
        </p:nvSpPr>
        <p:spPr/>
        <p:txBody>
          <a:bodyPr/>
          <a:lstStyle/>
          <a:p>
            <a:fld id="{31D72F44-6C81-4585-805D-752EE06496F4}" type="slidenum">
              <a:rPr lang="en-US" smtClean="0"/>
              <a:t>3</a:t>
            </a:fld>
            <a:endParaRPr lang="en-US" dirty="0"/>
          </a:p>
        </p:txBody>
      </p:sp>
    </p:spTree>
    <p:extLst>
      <p:ext uri="{BB962C8B-B14F-4D97-AF65-F5344CB8AC3E}">
        <p14:creationId xmlns:p14="http://schemas.microsoft.com/office/powerpoint/2010/main" val="621023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sex</a:t>
            </a:r>
            <a:endParaRPr lang="en-US" dirty="0"/>
          </a:p>
        </p:txBody>
      </p:sp>
      <p:sp>
        <p:nvSpPr>
          <p:cNvPr id="4" name="Slide Number Placeholder 3"/>
          <p:cNvSpPr>
            <a:spLocks noGrp="1"/>
          </p:cNvSpPr>
          <p:nvPr>
            <p:ph type="sldNum" sz="quarter" idx="10"/>
          </p:nvPr>
        </p:nvSpPr>
        <p:spPr/>
        <p:txBody>
          <a:bodyPr/>
          <a:lstStyle/>
          <a:p>
            <a:fld id="{31D72F44-6C81-4585-805D-752EE06496F4}" type="slidenum">
              <a:rPr lang="en-US" smtClean="0"/>
              <a:t>8</a:t>
            </a:fld>
            <a:endParaRPr lang="en-US" dirty="0"/>
          </a:p>
        </p:txBody>
      </p:sp>
      <p:sp>
        <p:nvSpPr>
          <p:cNvPr id="5" name="Footer Placeholder 4"/>
          <p:cNvSpPr>
            <a:spLocks noGrp="1"/>
          </p:cNvSpPr>
          <p:nvPr>
            <p:ph type="ftr" sz="quarter" idx="11"/>
          </p:nvPr>
        </p:nvSpPr>
        <p:spPr/>
        <p:txBody>
          <a:bodyPr/>
          <a:lstStyle/>
          <a:p>
            <a:r>
              <a:rPr lang="en-US" smtClean="0"/>
              <a:t>August 2018</a:t>
            </a:r>
            <a:endParaRPr lang="en-US" dirty="0"/>
          </a:p>
        </p:txBody>
      </p:sp>
      <p:sp>
        <p:nvSpPr>
          <p:cNvPr id="6" name="Header Placeholder 5"/>
          <p:cNvSpPr>
            <a:spLocks noGrp="1"/>
          </p:cNvSpPr>
          <p:nvPr>
            <p:ph type="hdr" sz="quarter" idx="12"/>
          </p:nvPr>
        </p:nvSpPr>
        <p:spPr/>
        <p:txBody>
          <a:bodyPr/>
          <a:lstStyle/>
          <a:p>
            <a:r>
              <a:rPr lang="en-US" dirty="0" smtClean="0"/>
              <a:t>Student Leadership (SOURCE) Presentation Title IX</a:t>
            </a:r>
            <a:endParaRPr lang="en-US" dirty="0"/>
          </a:p>
        </p:txBody>
      </p:sp>
    </p:spTree>
    <p:extLst>
      <p:ext uri="{BB962C8B-B14F-4D97-AF65-F5344CB8AC3E}">
        <p14:creationId xmlns:p14="http://schemas.microsoft.com/office/powerpoint/2010/main" val="1404838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is sexual respect and at the University of Akron that means…</a:t>
            </a:r>
          </a:p>
          <a:p>
            <a:endParaRPr lang="en-US" dirty="0" smtClean="0"/>
          </a:p>
          <a:p>
            <a:r>
              <a:rPr lang="en-US" dirty="0" smtClean="0"/>
              <a:t>Zero</a:t>
            </a:r>
            <a:r>
              <a:rPr lang="en-US" baseline="0" dirty="0" smtClean="0"/>
              <a:t> tolerance for gender based harassment, sexual assault, relationship violence or stalking</a:t>
            </a:r>
            <a:endParaRPr lang="en-US" dirty="0" smtClean="0"/>
          </a:p>
          <a:p>
            <a:endParaRPr lang="en-US" dirty="0"/>
          </a:p>
        </p:txBody>
      </p:sp>
      <p:sp>
        <p:nvSpPr>
          <p:cNvPr id="4" name="Slide Number Placeholder 3"/>
          <p:cNvSpPr>
            <a:spLocks noGrp="1"/>
          </p:cNvSpPr>
          <p:nvPr>
            <p:ph type="sldNum" sz="quarter" idx="10"/>
          </p:nvPr>
        </p:nvSpPr>
        <p:spPr/>
        <p:txBody>
          <a:bodyPr/>
          <a:lstStyle/>
          <a:p>
            <a:fld id="{31D72F44-6C81-4585-805D-752EE06496F4}" type="slidenum">
              <a:rPr lang="en-US" smtClean="0"/>
              <a:t>9</a:t>
            </a:fld>
            <a:endParaRPr lang="en-US" dirty="0"/>
          </a:p>
        </p:txBody>
      </p:sp>
      <p:sp>
        <p:nvSpPr>
          <p:cNvPr id="5" name="Footer Placeholder 4"/>
          <p:cNvSpPr>
            <a:spLocks noGrp="1"/>
          </p:cNvSpPr>
          <p:nvPr>
            <p:ph type="ftr" sz="quarter" idx="11"/>
          </p:nvPr>
        </p:nvSpPr>
        <p:spPr/>
        <p:txBody>
          <a:bodyPr/>
          <a:lstStyle/>
          <a:p>
            <a:r>
              <a:rPr lang="en-US" smtClean="0"/>
              <a:t>August 2018</a:t>
            </a:r>
            <a:endParaRPr lang="en-US" dirty="0"/>
          </a:p>
        </p:txBody>
      </p:sp>
      <p:sp>
        <p:nvSpPr>
          <p:cNvPr id="6" name="Header Placeholder 5"/>
          <p:cNvSpPr>
            <a:spLocks noGrp="1"/>
          </p:cNvSpPr>
          <p:nvPr>
            <p:ph type="hdr" sz="quarter" idx="12"/>
          </p:nvPr>
        </p:nvSpPr>
        <p:spPr/>
        <p:txBody>
          <a:bodyPr/>
          <a:lstStyle/>
          <a:p>
            <a:r>
              <a:rPr lang="en-US" dirty="0" smtClean="0"/>
              <a:t>Student Leadership (SOURCE) Presentation Title IX</a:t>
            </a:r>
            <a:endParaRPr lang="en-US" dirty="0"/>
          </a:p>
        </p:txBody>
      </p:sp>
    </p:spTree>
    <p:extLst>
      <p:ext uri="{BB962C8B-B14F-4D97-AF65-F5344CB8AC3E}">
        <p14:creationId xmlns:p14="http://schemas.microsoft.com/office/powerpoint/2010/main" val="153431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it also means that We are here to trust you… that this is your school… your community… and</a:t>
            </a:r>
            <a:r>
              <a:rPr lang="en-US" baseline="0" dirty="0" smtClean="0"/>
              <a:t> will follow the norms of the community that you create…</a:t>
            </a:r>
          </a:p>
          <a:p>
            <a:endParaRPr lang="en-US" baseline="0" dirty="0" smtClean="0"/>
          </a:p>
          <a:p>
            <a:r>
              <a:rPr lang="en-US" baseline="0" dirty="0" smtClean="0"/>
              <a:t>Sexual respect also means we all have a role to play in creating a safe environment.</a:t>
            </a:r>
            <a:endParaRPr lang="en-US" dirty="0"/>
          </a:p>
        </p:txBody>
      </p:sp>
      <p:sp>
        <p:nvSpPr>
          <p:cNvPr id="4" name="Slide Number Placeholder 3"/>
          <p:cNvSpPr>
            <a:spLocks noGrp="1"/>
          </p:cNvSpPr>
          <p:nvPr>
            <p:ph type="sldNum" sz="quarter" idx="10"/>
          </p:nvPr>
        </p:nvSpPr>
        <p:spPr/>
        <p:txBody>
          <a:bodyPr/>
          <a:lstStyle/>
          <a:p>
            <a:fld id="{31D72F44-6C81-4585-805D-752EE06496F4}" type="slidenum">
              <a:rPr lang="en-US" smtClean="0"/>
              <a:t>10</a:t>
            </a:fld>
            <a:endParaRPr lang="en-US" dirty="0"/>
          </a:p>
        </p:txBody>
      </p:sp>
      <p:sp>
        <p:nvSpPr>
          <p:cNvPr id="5" name="Footer Placeholder 4"/>
          <p:cNvSpPr>
            <a:spLocks noGrp="1"/>
          </p:cNvSpPr>
          <p:nvPr>
            <p:ph type="ftr" sz="quarter" idx="11"/>
          </p:nvPr>
        </p:nvSpPr>
        <p:spPr/>
        <p:txBody>
          <a:bodyPr/>
          <a:lstStyle/>
          <a:p>
            <a:r>
              <a:rPr lang="en-US" smtClean="0"/>
              <a:t>August 2018</a:t>
            </a:r>
            <a:endParaRPr lang="en-US" dirty="0"/>
          </a:p>
        </p:txBody>
      </p:sp>
      <p:sp>
        <p:nvSpPr>
          <p:cNvPr id="6" name="Header Placeholder 5"/>
          <p:cNvSpPr>
            <a:spLocks noGrp="1"/>
          </p:cNvSpPr>
          <p:nvPr>
            <p:ph type="hdr" sz="quarter" idx="12"/>
          </p:nvPr>
        </p:nvSpPr>
        <p:spPr/>
        <p:txBody>
          <a:bodyPr/>
          <a:lstStyle/>
          <a:p>
            <a:r>
              <a:rPr lang="en-US" dirty="0" smtClean="0"/>
              <a:t>Student Leadership (SOURCE) Presentation Title IX</a:t>
            </a:r>
            <a:endParaRPr lang="en-US" dirty="0"/>
          </a:p>
        </p:txBody>
      </p:sp>
    </p:spTree>
    <p:extLst>
      <p:ext uri="{BB962C8B-B14F-4D97-AF65-F5344CB8AC3E}">
        <p14:creationId xmlns:p14="http://schemas.microsoft.com/office/powerpoint/2010/main" val="1128689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230" lvl="1"/>
            <a:endParaRPr lang="en-US" baseline="0" dirty="0" smtClean="0"/>
          </a:p>
          <a:p>
            <a:pPr marL="476230" lvl="1"/>
            <a:endParaRPr lang="en-US" baseline="0" dirty="0" smtClean="0"/>
          </a:p>
        </p:txBody>
      </p:sp>
      <p:sp>
        <p:nvSpPr>
          <p:cNvPr id="4" name="Slide Number Placeholder 3"/>
          <p:cNvSpPr>
            <a:spLocks noGrp="1"/>
          </p:cNvSpPr>
          <p:nvPr>
            <p:ph type="sldNum" sz="quarter" idx="10"/>
          </p:nvPr>
        </p:nvSpPr>
        <p:spPr/>
        <p:txBody>
          <a:bodyPr/>
          <a:lstStyle/>
          <a:p>
            <a:fld id="{EF92E1D8-97EE-A944-9311-61A3534AA929}" type="slidenum">
              <a:rPr lang="en-US" smtClean="0"/>
              <a:t>12</a:t>
            </a:fld>
            <a:endParaRPr lang="en-US" dirty="0"/>
          </a:p>
        </p:txBody>
      </p:sp>
      <p:sp>
        <p:nvSpPr>
          <p:cNvPr id="6" name="Header Placeholder 5"/>
          <p:cNvSpPr>
            <a:spLocks noGrp="1"/>
          </p:cNvSpPr>
          <p:nvPr>
            <p:ph type="hdr" sz="quarter" idx="12"/>
          </p:nvPr>
        </p:nvSpPr>
        <p:spPr/>
        <p:txBody>
          <a:bodyPr/>
          <a:lstStyle/>
          <a:p>
            <a:r>
              <a:rPr lang="en-US" dirty="0" smtClean="0"/>
              <a:t>RA Training</a:t>
            </a:r>
            <a:endParaRPr lang="en-US" dirty="0"/>
          </a:p>
        </p:txBody>
      </p:sp>
      <p:sp>
        <p:nvSpPr>
          <p:cNvPr id="5" name="Footer Placeholder 4"/>
          <p:cNvSpPr>
            <a:spLocks noGrp="1"/>
          </p:cNvSpPr>
          <p:nvPr>
            <p:ph type="ftr" sz="quarter" idx="13"/>
          </p:nvPr>
        </p:nvSpPr>
        <p:spPr/>
        <p:txBody>
          <a:bodyPr/>
          <a:lstStyle/>
          <a:p>
            <a:r>
              <a:rPr lang="en-US" smtClean="0"/>
              <a:t>August 2018</a:t>
            </a:r>
            <a:endParaRPr lang="en-US" dirty="0"/>
          </a:p>
        </p:txBody>
      </p:sp>
    </p:spTree>
    <p:extLst>
      <p:ext uri="{BB962C8B-B14F-4D97-AF65-F5344CB8AC3E}">
        <p14:creationId xmlns:p14="http://schemas.microsoft.com/office/powerpoint/2010/main" val="2908838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230" lvl="1"/>
            <a:endParaRPr lang="en-US" baseline="0" dirty="0" smtClean="0"/>
          </a:p>
          <a:p>
            <a:pPr marL="476230" lvl="1"/>
            <a:endParaRPr lang="en-US" baseline="0" dirty="0" smtClean="0"/>
          </a:p>
        </p:txBody>
      </p:sp>
      <p:sp>
        <p:nvSpPr>
          <p:cNvPr id="4" name="Slide Number Placeholder 3"/>
          <p:cNvSpPr>
            <a:spLocks noGrp="1"/>
          </p:cNvSpPr>
          <p:nvPr>
            <p:ph type="sldNum" sz="quarter" idx="10"/>
          </p:nvPr>
        </p:nvSpPr>
        <p:spPr/>
        <p:txBody>
          <a:bodyPr/>
          <a:lstStyle/>
          <a:p>
            <a:fld id="{EF92E1D8-97EE-A944-9311-61A3534AA929}" type="slidenum">
              <a:rPr lang="en-US" smtClean="0"/>
              <a:t>13</a:t>
            </a:fld>
            <a:endParaRPr lang="en-US" dirty="0"/>
          </a:p>
        </p:txBody>
      </p:sp>
      <p:sp>
        <p:nvSpPr>
          <p:cNvPr id="6" name="Header Placeholder 5"/>
          <p:cNvSpPr>
            <a:spLocks noGrp="1"/>
          </p:cNvSpPr>
          <p:nvPr>
            <p:ph type="hdr" sz="quarter" idx="12"/>
          </p:nvPr>
        </p:nvSpPr>
        <p:spPr/>
        <p:txBody>
          <a:bodyPr/>
          <a:lstStyle/>
          <a:p>
            <a:r>
              <a:rPr lang="en-US" dirty="0" smtClean="0"/>
              <a:t>RA Training</a:t>
            </a:r>
            <a:endParaRPr lang="en-US" dirty="0"/>
          </a:p>
        </p:txBody>
      </p:sp>
      <p:sp>
        <p:nvSpPr>
          <p:cNvPr id="5" name="Footer Placeholder 4"/>
          <p:cNvSpPr>
            <a:spLocks noGrp="1"/>
          </p:cNvSpPr>
          <p:nvPr>
            <p:ph type="ftr" sz="quarter" idx="13"/>
          </p:nvPr>
        </p:nvSpPr>
        <p:spPr/>
        <p:txBody>
          <a:bodyPr/>
          <a:lstStyle/>
          <a:p>
            <a:r>
              <a:rPr lang="en-US" smtClean="0"/>
              <a:t>August 2018</a:t>
            </a:r>
            <a:endParaRPr lang="en-US" dirty="0"/>
          </a:p>
        </p:txBody>
      </p:sp>
    </p:spTree>
    <p:extLst>
      <p:ext uri="{BB962C8B-B14F-4D97-AF65-F5344CB8AC3E}">
        <p14:creationId xmlns:p14="http://schemas.microsoft.com/office/powerpoint/2010/main" val="2694479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230" lvl="1"/>
            <a:endParaRPr lang="en-US" baseline="0" dirty="0" smtClean="0"/>
          </a:p>
          <a:p>
            <a:pPr marL="476230" lvl="1"/>
            <a:endParaRPr lang="en-US" baseline="0" dirty="0" smtClean="0"/>
          </a:p>
        </p:txBody>
      </p:sp>
      <p:sp>
        <p:nvSpPr>
          <p:cNvPr id="4" name="Slide Number Placeholder 3"/>
          <p:cNvSpPr>
            <a:spLocks noGrp="1"/>
          </p:cNvSpPr>
          <p:nvPr>
            <p:ph type="sldNum" sz="quarter" idx="10"/>
          </p:nvPr>
        </p:nvSpPr>
        <p:spPr/>
        <p:txBody>
          <a:bodyPr/>
          <a:lstStyle/>
          <a:p>
            <a:fld id="{EF92E1D8-97EE-A944-9311-61A3534AA929}" type="slidenum">
              <a:rPr lang="en-US" smtClean="0"/>
              <a:t>14</a:t>
            </a:fld>
            <a:endParaRPr lang="en-US" dirty="0"/>
          </a:p>
        </p:txBody>
      </p:sp>
      <p:sp>
        <p:nvSpPr>
          <p:cNvPr id="6" name="Header Placeholder 5"/>
          <p:cNvSpPr>
            <a:spLocks noGrp="1"/>
          </p:cNvSpPr>
          <p:nvPr>
            <p:ph type="hdr" sz="quarter" idx="12"/>
          </p:nvPr>
        </p:nvSpPr>
        <p:spPr/>
        <p:txBody>
          <a:bodyPr/>
          <a:lstStyle/>
          <a:p>
            <a:r>
              <a:rPr lang="en-US" dirty="0" smtClean="0"/>
              <a:t>RA Training</a:t>
            </a:r>
            <a:endParaRPr lang="en-US" dirty="0"/>
          </a:p>
        </p:txBody>
      </p:sp>
      <p:sp>
        <p:nvSpPr>
          <p:cNvPr id="5" name="Footer Placeholder 4"/>
          <p:cNvSpPr>
            <a:spLocks noGrp="1"/>
          </p:cNvSpPr>
          <p:nvPr>
            <p:ph type="ftr" sz="quarter" idx="13"/>
          </p:nvPr>
        </p:nvSpPr>
        <p:spPr/>
        <p:txBody>
          <a:bodyPr/>
          <a:lstStyle/>
          <a:p>
            <a:r>
              <a:rPr lang="en-US" smtClean="0"/>
              <a:t>August 2018</a:t>
            </a:r>
            <a:endParaRPr lang="en-US" dirty="0"/>
          </a:p>
        </p:txBody>
      </p:sp>
    </p:spTree>
    <p:extLst>
      <p:ext uri="{BB962C8B-B14F-4D97-AF65-F5344CB8AC3E}">
        <p14:creationId xmlns:p14="http://schemas.microsoft.com/office/powerpoint/2010/main" val="1935287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E03903-B7F3-4E16-84DC-5D8F065B845C}" type="datetimeFigureOut">
              <a:rPr lang="en-US" smtClean="0"/>
              <a:t>8/22/2018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ADB980-F3FB-4156-BBF1-851B78809607}" type="slidenum">
              <a:rPr lang="en-US" smtClean="0"/>
              <a:t>‹#›</a:t>
            </a:fld>
            <a:endParaRPr lang="en-US" dirty="0"/>
          </a:p>
        </p:txBody>
      </p:sp>
    </p:spTree>
    <p:extLst>
      <p:ext uri="{BB962C8B-B14F-4D97-AF65-F5344CB8AC3E}">
        <p14:creationId xmlns:p14="http://schemas.microsoft.com/office/powerpoint/2010/main" val="1442763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E03903-B7F3-4E16-84DC-5D8F065B845C}" type="datetimeFigureOut">
              <a:rPr lang="en-US" smtClean="0"/>
              <a:t>8/22/2018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ADB980-F3FB-4156-BBF1-851B78809607}" type="slidenum">
              <a:rPr lang="en-US" smtClean="0"/>
              <a:t>‹#›</a:t>
            </a:fld>
            <a:endParaRPr lang="en-US" dirty="0"/>
          </a:p>
        </p:txBody>
      </p:sp>
    </p:spTree>
    <p:extLst>
      <p:ext uri="{BB962C8B-B14F-4D97-AF65-F5344CB8AC3E}">
        <p14:creationId xmlns:p14="http://schemas.microsoft.com/office/powerpoint/2010/main" val="983178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E03903-B7F3-4E16-84DC-5D8F065B845C}" type="datetimeFigureOut">
              <a:rPr lang="en-US" smtClean="0"/>
              <a:t>8/22/2018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ADB980-F3FB-4156-BBF1-851B78809607}" type="slidenum">
              <a:rPr lang="en-US" smtClean="0"/>
              <a:t>‹#›</a:t>
            </a:fld>
            <a:endParaRPr lang="en-US" dirty="0"/>
          </a:p>
        </p:txBody>
      </p:sp>
    </p:spTree>
    <p:extLst>
      <p:ext uri="{BB962C8B-B14F-4D97-AF65-F5344CB8AC3E}">
        <p14:creationId xmlns:p14="http://schemas.microsoft.com/office/powerpoint/2010/main" val="4255996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E03903-B7F3-4E16-84DC-5D8F065B845C}" type="datetimeFigureOut">
              <a:rPr lang="en-US" smtClean="0"/>
              <a:t>8/22/2018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ADB980-F3FB-4156-BBF1-851B78809607}" type="slidenum">
              <a:rPr lang="en-US" smtClean="0"/>
              <a:t>‹#›</a:t>
            </a:fld>
            <a:endParaRPr lang="en-US" dirty="0"/>
          </a:p>
        </p:txBody>
      </p:sp>
    </p:spTree>
    <p:extLst>
      <p:ext uri="{BB962C8B-B14F-4D97-AF65-F5344CB8AC3E}">
        <p14:creationId xmlns:p14="http://schemas.microsoft.com/office/powerpoint/2010/main" val="1814242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E03903-B7F3-4E16-84DC-5D8F065B845C}" type="datetimeFigureOut">
              <a:rPr lang="en-US" smtClean="0"/>
              <a:t>8/22/2018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ADB980-F3FB-4156-BBF1-851B78809607}" type="slidenum">
              <a:rPr lang="en-US" smtClean="0"/>
              <a:t>‹#›</a:t>
            </a:fld>
            <a:endParaRPr lang="en-US" dirty="0"/>
          </a:p>
        </p:txBody>
      </p:sp>
    </p:spTree>
    <p:extLst>
      <p:ext uri="{BB962C8B-B14F-4D97-AF65-F5344CB8AC3E}">
        <p14:creationId xmlns:p14="http://schemas.microsoft.com/office/powerpoint/2010/main" val="2378539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E03903-B7F3-4E16-84DC-5D8F065B845C}" type="datetimeFigureOut">
              <a:rPr lang="en-US" smtClean="0"/>
              <a:t>8/22/2018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ADB980-F3FB-4156-BBF1-851B78809607}" type="slidenum">
              <a:rPr lang="en-US" smtClean="0"/>
              <a:t>‹#›</a:t>
            </a:fld>
            <a:endParaRPr lang="en-US" dirty="0"/>
          </a:p>
        </p:txBody>
      </p:sp>
    </p:spTree>
    <p:extLst>
      <p:ext uri="{BB962C8B-B14F-4D97-AF65-F5344CB8AC3E}">
        <p14:creationId xmlns:p14="http://schemas.microsoft.com/office/powerpoint/2010/main" val="3668068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E03903-B7F3-4E16-84DC-5D8F065B845C}" type="datetimeFigureOut">
              <a:rPr lang="en-US" smtClean="0"/>
              <a:t>8/22/2018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ADB980-F3FB-4156-BBF1-851B78809607}" type="slidenum">
              <a:rPr lang="en-US" smtClean="0"/>
              <a:t>‹#›</a:t>
            </a:fld>
            <a:endParaRPr lang="en-US" dirty="0"/>
          </a:p>
        </p:txBody>
      </p:sp>
    </p:spTree>
    <p:extLst>
      <p:ext uri="{BB962C8B-B14F-4D97-AF65-F5344CB8AC3E}">
        <p14:creationId xmlns:p14="http://schemas.microsoft.com/office/powerpoint/2010/main" val="3046162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E03903-B7F3-4E16-84DC-5D8F065B845C}" type="datetimeFigureOut">
              <a:rPr lang="en-US" smtClean="0"/>
              <a:t>8/22/2018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ADB980-F3FB-4156-BBF1-851B78809607}" type="slidenum">
              <a:rPr lang="en-US" smtClean="0"/>
              <a:t>‹#›</a:t>
            </a:fld>
            <a:endParaRPr lang="en-US" dirty="0"/>
          </a:p>
        </p:txBody>
      </p:sp>
    </p:spTree>
    <p:extLst>
      <p:ext uri="{BB962C8B-B14F-4D97-AF65-F5344CB8AC3E}">
        <p14:creationId xmlns:p14="http://schemas.microsoft.com/office/powerpoint/2010/main" val="2568594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E03903-B7F3-4E16-84DC-5D8F065B845C}" type="datetimeFigureOut">
              <a:rPr lang="en-US" smtClean="0"/>
              <a:t>8/22/2018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ADB980-F3FB-4156-BBF1-851B78809607}" type="slidenum">
              <a:rPr lang="en-US" smtClean="0"/>
              <a:t>‹#›</a:t>
            </a:fld>
            <a:endParaRPr lang="en-US" dirty="0"/>
          </a:p>
        </p:txBody>
      </p:sp>
    </p:spTree>
    <p:extLst>
      <p:ext uri="{BB962C8B-B14F-4D97-AF65-F5344CB8AC3E}">
        <p14:creationId xmlns:p14="http://schemas.microsoft.com/office/powerpoint/2010/main" val="3947361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E03903-B7F3-4E16-84DC-5D8F065B845C}" type="datetimeFigureOut">
              <a:rPr lang="en-US" smtClean="0"/>
              <a:t>8/22/2018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ADB980-F3FB-4156-BBF1-851B78809607}" type="slidenum">
              <a:rPr lang="en-US" smtClean="0"/>
              <a:t>‹#›</a:t>
            </a:fld>
            <a:endParaRPr lang="en-US" dirty="0"/>
          </a:p>
        </p:txBody>
      </p:sp>
    </p:spTree>
    <p:extLst>
      <p:ext uri="{BB962C8B-B14F-4D97-AF65-F5344CB8AC3E}">
        <p14:creationId xmlns:p14="http://schemas.microsoft.com/office/powerpoint/2010/main" val="3606956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E03903-B7F3-4E16-84DC-5D8F065B845C}" type="datetimeFigureOut">
              <a:rPr lang="en-US" smtClean="0"/>
              <a:t>8/22/2018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ADB980-F3FB-4156-BBF1-851B78809607}" type="slidenum">
              <a:rPr lang="en-US" smtClean="0"/>
              <a:t>‹#›</a:t>
            </a:fld>
            <a:endParaRPr lang="en-US" dirty="0"/>
          </a:p>
        </p:txBody>
      </p:sp>
    </p:spTree>
    <p:extLst>
      <p:ext uri="{BB962C8B-B14F-4D97-AF65-F5344CB8AC3E}">
        <p14:creationId xmlns:p14="http://schemas.microsoft.com/office/powerpoint/2010/main" val="3027860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E03903-B7F3-4E16-84DC-5D8F065B845C}" type="datetimeFigureOut">
              <a:rPr lang="en-US" smtClean="0"/>
              <a:t>8/22/2018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ADB980-F3FB-4156-BBF1-851B78809607}" type="slidenum">
              <a:rPr lang="en-US" smtClean="0"/>
              <a:t>‹#›</a:t>
            </a:fld>
            <a:endParaRPr lang="en-US" dirty="0"/>
          </a:p>
        </p:txBody>
      </p:sp>
    </p:spTree>
    <p:extLst>
      <p:ext uri="{BB962C8B-B14F-4D97-AF65-F5344CB8AC3E}">
        <p14:creationId xmlns:p14="http://schemas.microsoft.com/office/powerpoint/2010/main" val="791960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0" y="6488668"/>
            <a:ext cx="1456267" cy="369332"/>
          </a:xfrm>
          <a:prstGeom prst="rect">
            <a:avLst/>
          </a:prstGeom>
          <a:noFill/>
        </p:spPr>
        <p:txBody>
          <a:bodyPr wrap="square" rtlCol="0">
            <a:spAutoFit/>
          </a:bodyPr>
          <a:lstStyle/>
          <a:p>
            <a:r>
              <a:rPr lang="en-US" dirty="0" smtClean="0">
                <a:solidFill>
                  <a:schemeClr val="bg1"/>
                </a:solidFill>
                <a:latin typeface="Segoe Print" panose="02000600000000000000" pitchFamily="2" charset="0"/>
              </a:rPr>
              <a:t>start</a:t>
            </a:r>
            <a:endParaRPr lang="en-US"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4592503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9210"/>
            <a:ext cx="12333249" cy="694721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00000">
            <a:off x="127947" y="357801"/>
            <a:ext cx="4851477" cy="3226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75084">
            <a:off x="7054721" y="131068"/>
            <a:ext cx="5547279" cy="3679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86828">
            <a:off x="4299493" y="2388602"/>
            <a:ext cx="2967008" cy="4461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6875"/>
          <a:stretch/>
        </p:blipFill>
        <p:spPr>
          <a:xfrm rot="20700000">
            <a:off x="7117968" y="3936054"/>
            <a:ext cx="2746868" cy="24476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34640"/>
          <a:stretch/>
        </p:blipFill>
        <p:spPr>
          <a:xfrm rot="20683307">
            <a:off x="4474529" y="377643"/>
            <a:ext cx="2361293" cy="24024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671901">
            <a:off x="9532097" y="3793982"/>
            <a:ext cx="2074837" cy="3127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83048">
            <a:off x="300951" y="3157449"/>
            <a:ext cx="4407998" cy="2923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7975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012"/>
            <a:ext cx="12192000" cy="8390194"/>
          </a:xfrm>
          <a:prstGeom prst="rect">
            <a:avLst/>
          </a:prstGeom>
        </p:spPr>
      </p:pic>
      <p:sp>
        <p:nvSpPr>
          <p:cNvPr id="2" name="TextBox 1"/>
          <p:cNvSpPr txBox="1"/>
          <p:nvPr/>
        </p:nvSpPr>
        <p:spPr>
          <a:xfrm>
            <a:off x="397933" y="4639732"/>
            <a:ext cx="6045200" cy="2215991"/>
          </a:xfrm>
          <a:prstGeom prst="rect">
            <a:avLst/>
          </a:prstGeom>
          <a:noFill/>
        </p:spPr>
        <p:txBody>
          <a:bodyPr wrap="square" rtlCol="0">
            <a:spAutoFit/>
          </a:bodyPr>
          <a:lstStyle/>
          <a:p>
            <a:r>
              <a:rPr lang="en-US" sz="13800" dirty="0">
                <a:solidFill>
                  <a:srgbClr val="D9D1CF"/>
                </a:solidFill>
                <a:latin typeface="Franklin Gothic Heavy" panose="020B0903020102020204" pitchFamily="34" charset="0"/>
              </a:rPr>
              <a:t>Title IX</a:t>
            </a:r>
          </a:p>
        </p:txBody>
      </p:sp>
    </p:spTree>
    <p:extLst>
      <p:ext uri="{BB962C8B-B14F-4D97-AF65-F5344CB8AC3E}">
        <p14:creationId xmlns:p14="http://schemas.microsoft.com/office/powerpoint/2010/main" val="3117204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6400" y="-275771"/>
            <a:ext cx="13701486" cy="82005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5296" y="166250"/>
            <a:ext cx="7622326" cy="32004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4667"/>
          <a:stretch/>
        </p:blipFill>
        <p:spPr>
          <a:xfrm>
            <a:off x="166256" y="3515101"/>
            <a:ext cx="5840045" cy="3200400"/>
          </a:xfrm>
          <a:prstGeom prst="rect">
            <a:avLst/>
          </a:prstGeom>
        </p:spPr>
      </p:pic>
    </p:spTree>
    <p:extLst>
      <p:ext uri="{BB962C8B-B14F-4D97-AF65-F5344CB8AC3E}">
        <p14:creationId xmlns:p14="http://schemas.microsoft.com/office/powerpoint/2010/main" val="28661408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6400" y="-275771"/>
            <a:ext cx="13701486" cy="82005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8091" y="3515100"/>
            <a:ext cx="6556376" cy="3200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410" y="142500"/>
            <a:ext cx="4800600" cy="3200400"/>
          </a:xfrm>
          <a:prstGeom prst="rect">
            <a:avLst/>
          </a:prstGeom>
        </p:spPr>
      </p:pic>
    </p:spTree>
    <p:extLst>
      <p:ext uri="{BB962C8B-B14F-4D97-AF65-F5344CB8AC3E}">
        <p14:creationId xmlns:p14="http://schemas.microsoft.com/office/powerpoint/2010/main" val="3939595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6400" y="-275771"/>
            <a:ext cx="13701486" cy="82005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5195" y="500885"/>
            <a:ext cx="3657600" cy="55139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532" y="2814455"/>
            <a:ext cx="5776332" cy="3200400"/>
          </a:xfrm>
          <a:prstGeom prst="rect">
            <a:avLst/>
          </a:prstGeom>
        </p:spPr>
      </p:pic>
    </p:spTree>
    <p:extLst>
      <p:ext uri="{BB962C8B-B14F-4D97-AF65-F5344CB8AC3E}">
        <p14:creationId xmlns:p14="http://schemas.microsoft.com/office/powerpoint/2010/main" val="25304999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5">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extBox 1"/>
          <p:cNvSpPr txBox="1"/>
          <p:nvPr/>
        </p:nvSpPr>
        <p:spPr>
          <a:xfrm rot="16200000">
            <a:off x="-1834116" y="2211358"/>
            <a:ext cx="6858000" cy="2435282"/>
          </a:xfrm>
          <a:prstGeom prst="rect">
            <a:avLst/>
          </a:prstGeom>
          <a:noFill/>
        </p:spPr>
        <p:txBody>
          <a:bodyPr wrap="square" rtlCol="0">
            <a:spAutoFit/>
          </a:bodyPr>
          <a:lstStyle/>
          <a:p>
            <a:pPr>
              <a:lnSpc>
                <a:spcPct val="75000"/>
              </a:lnSpc>
            </a:pPr>
            <a:r>
              <a:rPr lang="en-US" sz="11500" spc="300" dirty="0" smtClean="0">
                <a:solidFill>
                  <a:srgbClr val="BFAA7F"/>
                </a:solidFill>
                <a:latin typeface="Franklin Gothic Heavy" panose="020B0903020102020204" pitchFamily="34" charset="0"/>
              </a:rPr>
              <a:t>SEXUAL</a:t>
            </a:r>
          </a:p>
          <a:p>
            <a:pPr>
              <a:lnSpc>
                <a:spcPct val="75000"/>
              </a:lnSpc>
            </a:pPr>
            <a:r>
              <a:rPr lang="en-US" sz="8000" spc="-300" dirty="0" smtClean="0">
                <a:solidFill>
                  <a:srgbClr val="BFAA7F"/>
                </a:solidFill>
                <a:latin typeface="Franklin Gothic Heavy" panose="020B0903020102020204" pitchFamily="34" charset="0"/>
              </a:rPr>
              <a:t>MISCONDUCT</a:t>
            </a:r>
            <a:endParaRPr lang="en-US" sz="8800" spc="-300" dirty="0">
              <a:solidFill>
                <a:srgbClr val="BFAA7F"/>
              </a:solidFill>
              <a:latin typeface="Franklin Gothic Heavy" panose="020B0903020102020204" pitchFamily="34" charset="0"/>
            </a:endParaRPr>
          </a:p>
        </p:txBody>
      </p:sp>
      <p:sp>
        <p:nvSpPr>
          <p:cNvPr id="3" name="TextBox 2"/>
          <p:cNvSpPr txBox="1"/>
          <p:nvPr/>
        </p:nvSpPr>
        <p:spPr>
          <a:xfrm>
            <a:off x="2759375" y="205339"/>
            <a:ext cx="9744515" cy="6740307"/>
          </a:xfrm>
          <a:prstGeom prst="rect">
            <a:avLst/>
          </a:prstGeom>
          <a:noFill/>
        </p:spPr>
        <p:txBody>
          <a:bodyPr wrap="square" rtlCol="0">
            <a:spAutoFit/>
          </a:bodyPr>
          <a:lstStyle/>
          <a:p>
            <a:pPr>
              <a:lnSpc>
                <a:spcPct val="75000"/>
              </a:lnSpc>
            </a:pPr>
            <a:r>
              <a:rPr lang="en-US" sz="7200" dirty="0" smtClean="0">
                <a:solidFill>
                  <a:schemeClr val="bg1"/>
                </a:solidFill>
                <a:latin typeface="Franklin Gothic Heavy" panose="020B0903020102020204" pitchFamily="34" charset="0"/>
              </a:rPr>
              <a:t>Sexual Assault</a:t>
            </a:r>
          </a:p>
          <a:p>
            <a:pPr>
              <a:lnSpc>
                <a:spcPct val="75000"/>
              </a:lnSpc>
            </a:pPr>
            <a:r>
              <a:rPr lang="en-US" sz="7200" dirty="0" smtClean="0">
                <a:solidFill>
                  <a:schemeClr val="bg1"/>
                </a:solidFill>
                <a:latin typeface="Franklin Gothic Heavy" panose="020B0903020102020204" pitchFamily="34" charset="0"/>
              </a:rPr>
              <a:t>Domestic Violence</a:t>
            </a:r>
          </a:p>
          <a:p>
            <a:pPr>
              <a:lnSpc>
                <a:spcPct val="75000"/>
              </a:lnSpc>
            </a:pPr>
            <a:r>
              <a:rPr lang="en-US" sz="7200" dirty="0" smtClean="0">
                <a:solidFill>
                  <a:schemeClr val="bg1"/>
                </a:solidFill>
                <a:latin typeface="Franklin Gothic Heavy" panose="020B0903020102020204" pitchFamily="34" charset="0"/>
              </a:rPr>
              <a:t>Dating Violence</a:t>
            </a:r>
          </a:p>
          <a:p>
            <a:pPr>
              <a:lnSpc>
                <a:spcPct val="75000"/>
              </a:lnSpc>
            </a:pPr>
            <a:r>
              <a:rPr lang="en-US" sz="7200" dirty="0" smtClean="0">
                <a:solidFill>
                  <a:schemeClr val="bg1"/>
                </a:solidFill>
                <a:latin typeface="Franklin Gothic Heavy" panose="020B0903020102020204" pitchFamily="34" charset="0"/>
              </a:rPr>
              <a:t>Stalking</a:t>
            </a:r>
          </a:p>
          <a:p>
            <a:pPr>
              <a:lnSpc>
                <a:spcPct val="75000"/>
              </a:lnSpc>
            </a:pPr>
            <a:r>
              <a:rPr lang="en-US" sz="7200" dirty="0" smtClean="0">
                <a:solidFill>
                  <a:schemeClr val="bg1"/>
                </a:solidFill>
                <a:latin typeface="Franklin Gothic Heavy" panose="020B0903020102020204" pitchFamily="34" charset="0"/>
              </a:rPr>
              <a:t>Battery</a:t>
            </a:r>
          </a:p>
          <a:p>
            <a:pPr>
              <a:lnSpc>
                <a:spcPct val="75000"/>
              </a:lnSpc>
            </a:pPr>
            <a:r>
              <a:rPr lang="en-US" sz="7200" dirty="0" smtClean="0">
                <a:solidFill>
                  <a:schemeClr val="bg1"/>
                </a:solidFill>
                <a:latin typeface="Franklin Gothic Heavy" panose="020B0903020102020204" pitchFamily="34" charset="0"/>
              </a:rPr>
              <a:t>Indecent Exposure</a:t>
            </a:r>
          </a:p>
          <a:p>
            <a:pPr>
              <a:lnSpc>
                <a:spcPct val="75000"/>
              </a:lnSpc>
            </a:pPr>
            <a:r>
              <a:rPr lang="en-US" sz="7200" dirty="0" smtClean="0">
                <a:solidFill>
                  <a:schemeClr val="bg1"/>
                </a:solidFill>
                <a:latin typeface="Franklin Gothic Heavy" panose="020B0903020102020204" pitchFamily="34" charset="0"/>
              </a:rPr>
              <a:t>Sexual Exploitation</a:t>
            </a:r>
          </a:p>
          <a:p>
            <a:pPr>
              <a:lnSpc>
                <a:spcPct val="75000"/>
              </a:lnSpc>
            </a:pPr>
            <a:endParaRPr lang="en-US" sz="7200" dirty="0">
              <a:solidFill>
                <a:schemeClr val="bg1"/>
              </a:solidFill>
              <a:latin typeface="Franklin Gothic Heavy" panose="020B0903020102020204" pitchFamily="34" charset="0"/>
            </a:endParaRPr>
          </a:p>
        </p:txBody>
      </p:sp>
    </p:spTree>
    <p:extLst>
      <p:ext uri="{BB962C8B-B14F-4D97-AF65-F5344CB8AC3E}">
        <p14:creationId xmlns:p14="http://schemas.microsoft.com/office/powerpoint/2010/main" val="40110190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BFAA7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TextBox 5"/>
          <p:cNvSpPr txBox="1"/>
          <p:nvPr/>
        </p:nvSpPr>
        <p:spPr>
          <a:xfrm>
            <a:off x="1906452" y="5342696"/>
            <a:ext cx="10098785" cy="1118255"/>
          </a:xfrm>
          <a:prstGeom prst="rect">
            <a:avLst/>
          </a:prstGeom>
          <a:noFill/>
        </p:spPr>
        <p:txBody>
          <a:bodyPr wrap="square" rtlCol="0">
            <a:spAutoFit/>
          </a:bodyPr>
          <a:lstStyle/>
          <a:p>
            <a:pPr marL="685800" indent="-685800">
              <a:lnSpc>
                <a:spcPts val="8000"/>
              </a:lnSpc>
              <a:buClr>
                <a:srgbClr val="BFAA7F"/>
              </a:buClr>
              <a:buFont typeface="Arial" panose="020B0604020202020204" pitchFamily="34" charset="0"/>
              <a:buChar char="•"/>
            </a:pPr>
            <a:r>
              <a:rPr lang="en-US" sz="7800" spc="-150" dirty="0" smtClean="0">
                <a:latin typeface="Franklin Gothic Heavy" panose="020B0903020102020204" pitchFamily="34" charset="0"/>
              </a:rPr>
              <a:t>Retaliation</a:t>
            </a:r>
          </a:p>
        </p:txBody>
      </p:sp>
      <p:sp>
        <p:nvSpPr>
          <p:cNvPr id="3" name="TextBox 2"/>
          <p:cNvSpPr txBox="1"/>
          <p:nvPr/>
        </p:nvSpPr>
        <p:spPr>
          <a:xfrm>
            <a:off x="1901537" y="175842"/>
            <a:ext cx="10098785" cy="2144177"/>
          </a:xfrm>
          <a:prstGeom prst="rect">
            <a:avLst/>
          </a:prstGeom>
          <a:noFill/>
        </p:spPr>
        <p:txBody>
          <a:bodyPr wrap="square" rtlCol="0">
            <a:spAutoFit/>
          </a:bodyPr>
          <a:lstStyle/>
          <a:p>
            <a:pPr marL="685800" indent="-685800">
              <a:lnSpc>
                <a:spcPts val="8000"/>
              </a:lnSpc>
              <a:buClr>
                <a:srgbClr val="BFAA7F"/>
              </a:buClr>
              <a:buFont typeface="Arial" panose="020B0604020202020204" pitchFamily="34" charset="0"/>
              <a:buChar char="•"/>
            </a:pPr>
            <a:r>
              <a:rPr lang="en-US" sz="7800" spc="-150" dirty="0" smtClean="0">
                <a:latin typeface="Franklin Gothic Heavy" panose="020B0903020102020204" pitchFamily="34" charset="0"/>
              </a:rPr>
              <a:t>Quid Pro Quo</a:t>
            </a:r>
          </a:p>
          <a:p>
            <a:pPr marL="685800" indent="-685800">
              <a:lnSpc>
                <a:spcPts val="8000"/>
              </a:lnSpc>
              <a:buClr>
                <a:srgbClr val="BFAA7F"/>
              </a:buClr>
              <a:buFont typeface="Arial" panose="020B0604020202020204" pitchFamily="34" charset="0"/>
              <a:buChar char="•"/>
            </a:pPr>
            <a:r>
              <a:rPr lang="en-US" sz="7800" spc="-150" dirty="0" smtClean="0">
                <a:latin typeface="Franklin Gothic Heavy" panose="020B0903020102020204" pitchFamily="34" charset="0"/>
              </a:rPr>
              <a:t>Hostile Environment</a:t>
            </a:r>
          </a:p>
        </p:txBody>
      </p:sp>
      <p:sp>
        <p:nvSpPr>
          <p:cNvPr id="2" name="TextBox 1"/>
          <p:cNvSpPr txBox="1"/>
          <p:nvPr/>
        </p:nvSpPr>
        <p:spPr>
          <a:xfrm rot="16200000">
            <a:off x="-2025501" y="2257525"/>
            <a:ext cx="6858000" cy="2342949"/>
          </a:xfrm>
          <a:prstGeom prst="rect">
            <a:avLst/>
          </a:prstGeom>
          <a:noFill/>
        </p:spPr>
        <p:txBody>
          <a:bodyPr wrap="square" rtlCol="0">
            <a:spAutoFit/>
          </a:bodyPr>
          <a:lstStyle/>
          <a:p>
            <a:pPr>
              <a:lnSpc>
                <a:spcPct val="75000"/>
              </a:lnSpc>
            </a:pPr>
            <a:r>
              <a:rPr lang="en-US" sz="11500" spc="300" dirty="0" smtClean="0">
                <a:solidFill>
                  <a:schemeClr val="accent5">
                    <a:lumMod val="50000"/>
                  </a:schemeClr>
                </a:solidFill>
                <a:latin typeface="Franklin Gothic Heavy" panose="020B0903020102020204" pitchFamily="34" charset="0"/>
              </a:rPr>
              <a:t>SEXUAL</a:t>
            </a:r>
          </a:p>
          <a:p>
            <a:pPr>
              <a:lnSpc>
                <a:spcPct val="75000"/>
              </a:lnSpc>
            </a:pPr>
            <a:r>
              <a:rPr lang="en-US" sz="8000" spc="-300" dirty="0" smtClean="0">
                <a:solidFill>
                  <a:schemeClr val="accent5">
                    <a:lumMod val="50000"/>
                  </a:schemeClr>
                </a:solidFill>
                <a:latin typeface="Franklin Gothic Heavy" panose="020B0903020102020204" pitchFamily="34" charset="0"/>
              </a:rPr>
              <a:t>HARASSMENT</a:t>
            </a:r>
            <a:endParaRPr lang="en-US" sz="8000" spc="-300" dirty="0">
              <a:solidFill>
                <a:schemeClr val="accent5">
                  <a:lumMod val="50000"/>
                </a:schemeClr>
              </a:solidFill>
              <a:latin typeface="Franklin Gothic Heavy" panose="020B0903020102020204" pitchFamily="34" charset="0"/>
            </a:endParaRPr>
          </a:p>
        </p:txBody>
      </p:sp>
      <p:sp>
        <p:nvSpPr>
          <p:cNvPr id="5" name="TextBox 4"/>
          <p:cNvSpPr txBox="1"/>
          <p:nvPr/>
        </p:nvSpPr>
        <p:spPr>
          <a:xfrm>
            <a:off x="3033253" y="2380307"/>
            <a:ext cx="8967069" cy="3067506"/>
          </a:xfrm>
          <a:prstGeom prst="rect">
            <a:avLst/>
          </a:prstGeom>
          <a:noFill/>
        </p:spPr>
        <p:txBody>
          <a:bodyPr wrap="square" rtlCol="0">
            <a:spAutoFit/>
          </a:bodyPr>
          <a:lstStyle/>
          <a:p>
            <a:pPr marL="1143000" indent="-1143000">
              <a:lnSpc>
                <a:spcPts val="5800"/>
              </a:lnSpc>
              <a:buFont typeface="Arial" panose="020B0604020202020204" pitchFamily="34" charset="0"/>
              <a:buChar char="•"/>
            </a:pPr>
            <a:r>
              <a:rPr lang="en-US" sz="6000" spc="-150" dirty="0" smtClean="0">
                <a:latin typeface="Franklin Gothic Heavy" panose="020B0903020102020204" pitchFamily="34" charset="0"/>
              </a:rPr>
              <a:t>About Sex/Gender</a:t>
            </a:r>
          </a:p>
          <a:p>
            <a:pPr marL="1143000" indent="-1143000">
              <a:lnSpc>
                <a:spcPts val="5800"/>
              </a:lnSpc>
              <a:buFont typeface="Arial" panose="020B0604020202020204" pitchFamily="34" charset="0"/>
              <a:buChar char="•"/>
            </a:pPr>
            <a:r>
              <a:rPr lang="en-US" sz="6000" spc="-150" dirty="0" smtClean="0">
                <a:latin typeface="Franklin Gothic Heavy" panose="020B0903020102020204" pitchFamily="34" charset="0"/>
              </a:rPr>
              <a:t>Unwanted</a:t>
            </a:r>
          </a:p>
          <a:p>
            <a:pPr marL="1143000" indent="-1143000">
              <a:lnSpc>
                <a:spcPts val="5800"/>
              </a:lnSpc>
              <a:buFont typeface="Arial" panose="020B0604020202020204" pitchFamily="34" charset="0"/>
              <a:buChar char="•"/>
            </a:pPr>
            <a:r>
              <a:rPr lang="en-US" sz="6000" spc="-150" dirty="0" smtClean="0">
                <a:latin typeface="Franklin Gothic Heavy" panose="020B0903020102020204" pitchFamily="34" charset="0"/>
              </a:rPr>
              <a:t>Unreasonable</a:t>
            </a:r>
            <a:br>
              <a:rPr lang="en-US" sz="6000" spc="-150" dirty="0" smtClean="0">
                <a:latin typeface="Franklin Gothic Heavy" panose="020B0903020102020204" pitchFamily="34" charset="0"/>
              </a:rPr>
            </a:br>
            <a:r>
              <a:rPr lang="en-US" sz="6000" spc="-150" dirty="0" smtClean="0">
                <a:latin typeface="Franklin Gothic Heavy" panose="020B0903020102020204" pitchFamily="34" charset="0"/>
              </a:rPr>
              <a:t>Interference</a:t>
            </a:r>
          </a:p>
        </p:txBody>
      </p:sp>
    </p:spTree>
    <p:extLst>
      <p:ext uri="{BB962C8B-B14F-4D97-AF65-F5344CB8AC3E}">
        <p14:creationId xmlns:p14="http://schemas.microsoft.com/office/powerpoint/2010/main" val="112991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050" y="-19050"/>
            <a:ext cx="12211050" cy="6877050"/>
          </a:xfrm>
          <a:prstGeom prst="rect">
            <a:avLst/>
          </a:prstGeom>
        </p:spPr>
      </p:pic>
    </p:spTree>
    <p:extLst>
      <p:ext uri="{BB962C8B-B14F-4D97-AF65-F5344CB8AC3E}">
        <p14:creationId xmlns:p14="http://schemas.microsoft.com/office/powerpoint/2010/main" val="13940054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4264" cy="6858000"/>
          </a:xfrm>
          <a:prstGeom prst="rect">
            <a:avLst/>
          </a:prstGeom>
        </p:spPr>
      </p:pic>
    </p:spTree>
    <p:extLst>
      <p:ext uri="{BB962C8B-B14F-4D97-AF65-F5344CB8AC3E}">
        <p14:creationId xmlns:p14="http://schemas.microsoft.com/office/powerpoint/2010/main" val="22160535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rot="20914915">
            <a:off x="2122699" y="5691306"/>
            <a:ext cx="4320060" cy="646331"/>
          </a:xfrm>
          <a:prstGeom prst="rect">
            <a:avLst/>
          </a:prstGeom>
          <a:noFill/>
        </p:spPr>
        <p:txBody>
          <a:bodyPr wrap="square" rtlCol="0">
            <a:spAutoFit/>
          </a:bodyPr>
          <a:lstStyle/>
          <a:p>
            <a:pPr algn="ctr"/>
            <a:r>
              <a:rPr lang="en-US" sz="3600" b="1" dirty="0" smtClean="0">
                <a:solidFill>
                  <a:srgbClr val="BFAA7F"/>
                </a:solidFill>
                <a:latin typeface="Franklin Gothic Heavy" panose="020B0903020102020204" pitchFamily="34" charset="0"/>
              </a:rPr>
              <a:t>330-434-7273</a:t>
            </a:r>
            <a:endParaRPr lang="en-US" sz="3600" b="1" dirty="0">
              <a:solidFill>
                <a:srgbClr val="BFAA7F"/>
              </a:solidFill>
              <a:latin typeface="Franklin Gothic Heavy" panose="020B0903020102020204" pitchFamily="34" charset="0"/>
            </a:endParaRPr>
          </a:p>
        </p:txBody>
      </p:sp>
      <p:sp>
        <p:nvSpPr>
          <p:cNvPr id="9" name="Rectangle 8"/>
          <p:cNvSpPr/>
          <p:nvPr/>
        </p:nvSpPr>
        <p:spPr>
          <a:xfrm>
            <a:off x="0" y="0"/>
            <a:ext cx="6096000" cy="6858000"/>
          </a:xfrm>
          <a:prstGeom prst="rect">
            <a:avLst/>
          </a:prstGeom>
          <a:solidFill>
            <a:schemeClr val="accent5">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Rectangle 1"/>
          <p:cNvSpPr/>
          <p:nvPr/>
        </p:nvSpPr>
        <p:spPr>
          <a:xfrm>
            <a:off x="6096000" y="1"/>
            <a:ext cx="6096000" cy="6858000"/>
          </a:xfrm>
          <a:prstGeom prst="rect">
            <a:avLst/>
          </a:prstGeom>
          <a:solidFill>
            <a:srgbClr val="BFAA7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TextBox 2"/>
          <p:cNvSpPr txBox="1"/>
          <p:nvPr/>
        </p:nvSpPr>
        <p:spPr>
          <a:xfrm>
            <a:off x="100361" y="100360"/>
            <a:ext cx="5241074" cy="1342291"/>
          </a:xfrm>
          <a:prstGeom prst="rect">
            <a:avLst/>
          </a:prstGeom>
          <a:noFill/>
        </p:spPr>
        <p:txBody>
          <a:bodyPr wrap="square" rtlCol="0">
            <a:spAutoFit/>
          </a:bodyPr>
          <a:lstStyle/>
          <a:p>
            <a:pPr>
              <a:lnSpc>
                <a:spcPct val="75000"/>
              </a:lnSpc>
            </a:pPr>
            <a:r>
              <a:rPr lang="en-US" sz="5400" dirty="0" smtClean="0">
                <a:solidFill>
                  <a:srgbClr val="BFAA7F"/>
                </a:solidFill>
                <a:latin typeface="Franklin Gothic Heavy" panose="020B0903020102020204" pitchFamily="34" charset="0"/>
              </a:rPr>
              <a:t>Confidential Employee</a:t>
            </a:r>
            <a:endParaRPr lang="en-US" sz="5400" dirty="0">
              <a:solidFill>
                <a:srgbClr val="BFAA7F"/>
              </a:solidFill>
              <a:latin typeface="Franklin Gothic Heavy" panose="020B0903020102020204" pitchFamily="34" charset="0"/>
            </a:endParaRPr>
          </a:p>
        </p:txBody>
      </p:sp>
      <p:sp>
        <p:nvSpPr>
          <p:cNvPr id="4" name="TextBox 3"/>
          <p:cNvSpPr txBox="1"/>
          <p:nvPr/>
        </p:nvSpPr>
        <p:spPr>
          <a:xfrm>
            <a:off x="6196361" y="100360"/>
            <a:ext cx="5241074" cy="1342291"/>
          </a:xfrm>
          <a:prstGeom prst="rect">
            <a:avLst/>
          </a:prstGeom>
          <a:noFill/>
        </p:spPr>
        <p:txBody>
          <a:bodyPr wrap="square" rtlCol="0">
            <a:spAutoFit/>
          </a:bodyPr>
          <a:lstStyle/>
          <a:p>
            <a:pPr>
              <a:lnSpc>
                <a:spcPct val="75000"/>
              </a:lnSpc>
            </a:pPr>
            <a:r>
              <a:rPr lang="en-US" sz="5400" dirty="0" smtClean="0">
                <a:solidFill>
                  <a:schemeClr val="bg1"/>
                </a:solidFill>
                <a:latin typeface="Franklin Gothic Heavy" panose="020B0903020102020204" pitchFamily="34" charset="0"/>
              </a:rPr>
              <a:t>Required To</a:t>
            </a:r>
          </a:p>
          <a:p>
            <a:pPr>
              <a:lnSpc>
                <a:spcPct val="75000"/>
              </a:lnSpc>
            </a:pPr>
            <a:r>
              <a:rPr lang="en-US" sz="5400" dirty="0" smtClean="0">
                <a:solidFill>
                  <a:schemeClr val="bg1"/>
                </a:solidFill>
                <a:latin typeface="Franklin Gothic Heavy" panose="020B0903020102020204" pitchFamily="34" charset="0"/>
              </a:rPr>
              <a:t>Report</a:t>
            </a:r>
            <a:endParaRPr lang="en-US" sz="5400" dirty="0">
              <a:solidFill>
                <a:schemeClr val="bg1"/>
              </a:solidFill>
              <a:latin typeface="Franklin Gothic Heavy" panose="020B0903020102020204" pitchFamily="34" charset="0"/>
            </a:endParaRPr>
          </a:p>
        </p:txBody>
      </p:sp>
      <p:sp>
        <p:nvSpPr>
          <p:cNvPr id="5" name="TextBox 4"/>
          <p:cNvSpPr txBox="1"/>
          <p:nvPr/>
        </p:nvSpPr>
        <p:spPr>
          <a:xfrm>
            <a:off x="6463987" y="1476108"/>
            <a:ext cx="5791200" cy="6024726"/>
          </a:xfrm>
          <a:prstGeom prst="rect">
            <a:avLst/>
          </a:prstGeom>
          <a:noFill/>
        </p:spPr>
        <p:txBody>
          <a:bodyPr wrap="square" rtlCol="0">
            <a:spAutoFit/>
          </a:bodyPr>
          <a:lstStyle/>
          <a:p>
            <a:pPr>
              <a:lnSpc>
                <a:spcPct val="75000"/>
              </a:lnSpc>
            </a:pPr>
            <a:r>
              <a:rPr lang="en-US" sz="4400" dirty="0" smtClean="0">
                <a:solidFill>
                  <a:schemeClr val="accent5">
                    <a:lumMod val="50000"/>
                  </a:schemeClr>
                </a:solidFill>
                <a:latin typeface="Franklin Gothic Heavy" panose="020B0903020102020204" pitchFamily="34" charset="0"/>
              </a:rPr>
              <a:t>Faculty</a:t>
            </a:r>
          </a:p>
          <a:p>
            <a:pPr>
              <a:lnSpc>
                <a:spcPct val="75000"/>
              </a:lnSpc>
            </a:pPr>
            <a:r>
              <a:rPr lang="en-US" sz="4400" dirty="0" smtClean="0">
                <a:solidFill>
                  <a:schemeClr val="accent5">
                    <a:lumMod val="50000"/>
                  </a:schemeClr>
                </a:solidFill>
                <a:latin typeface="Franklin Gothic Heavy" panose="020B0903020102020204" pitchFamily="34" charset="0"/>
              </a:rPr>
              <a:t>RA</a:t>
            </a:r>
          </a:p>
          <a:p>
            <a:pPr>
              <a:lnSpc>
                <a:spcPct val="75000"/>
              </a:lnSpc>
            </a:pPr>
            <a:r>
              <a:rPr lang="en-US" sz="4400" dirty="0">
                <a:solidFill>
                  <a:schemeClr val="accent5">
                    <a:lumMod val="50000"/>
                  </a:schemeClr>
                </a:solidFill>
                <a:latin typeface="Franklin Gothic Heavy" panose="020B0903020102020204" pitchFamily="34" charset="0"/>
              </a:rPr>
              <a:t>C</a:t>
            </a:r>
            <a:r>
              <a:rPr lang="en-US" sz="4400" dirty="0" smtClean="0">
                <a:solidFill>
                  <a:schemeClr val="accent5">
                    <a:lumMod val="50000"/>
                  </a:schemeClr>
                </a:solidFill>
                <a:latin typeface="Franklin Gothic Heavy" panose="020B0903020102020204" pitchFamily="34" charset="0"/>
              </a:rPr>
              <a:t>oach</a:t>
            </a:r>
          </a:p>
          <a:p>
            <a:pPr>
              <a:lnSpc>
                <a:spcPct val="75000"/>
              </a:lnSpc>
            </a:pPr>
            <a:r>
              <a:rPr lang="en-US" sz="4400" dirty="0" smtClean="0">
                <a:solidFill>
                  <a:schemeClr val="accent5">
                    <a:lumMod val="50000"/>
                  </a:schemeClr>
                </a:solidFill>
                <a:latin typeface="Franklin Gothic Heavy" panose="020B0903020102020204" pitchFamily="34" charset="0"/>
              </a:rPr>
              <a:t>Organization Adviser</a:t>
            </a:r>
          </a:p>
          <a:p>
            <a:pPr>
              <a:lnSpc>
                <a:spcPct val="75000"/>
              </a:lnSpc>
            </a:pPr>
            <a:r>
              <a:rPr lang="en-US" sz="4400" dirty="0" smtClean="0">
                <a:solidFill>
                  <a:schemeClr val="accent5">
                    <a:lumMod val="50000"/>
                  </a:schemeClr>
                </a:solidFill>
                <a:latin typeface="Franklin Gothic Heavy" panose="020B0903020102020204" pitchFamily="34" charset="0"/>
              </a:rPr>
              <a:t>Dean of Students</a:t>
            </a:r>
          </a:p>
          <a:p>
            <a:pPr>
              <a:lnSpc>
                <a:spcPct val="75000"/>
              </a:lnSpc>
            </a:pPr>
            <a:r>
              <a:rPr lang="en-US" sz="4400" dirty="0" smtClean="0">
                <a:solidFill>
                  <a:schemeClr val="accent5">
                    <a:lumMod val="50000"/>
                  </a:schemeClr>
                </a:solidFill>
                <a:latin typeface="Franklin Gothic Heavy" panose="020B0903020102020204" pitchFamily="34" charset="0"/>
              </a:rPr>
              <a:t>Student </a:t>
            </a:r>
            <a:r>
              <a:rPr lang="en-US" sz="4400" dirty="0">
                <a:solidFill>
                  <a:schemeClr val="accent5">
                    <a:lumMod val="50000"/>
                  </a:schemeClr>
                </a:solidFill>
                <a:latin typeface="Franklin Gothic Heavy" panose="020B0903020102020204" pitchFamily="34" charset="0"/>
              </a:rPr>
              <a:t>L</a:t>
            </a:r>
            <a:r>
              <a:rPr lang="en-US" sz="4400" dirty="0" smtClean="0">
                <a:solidFill>
                  <a:schemeClr val="accent5">
                    <a:lumMod val="50000"/>
                  </a:schemeClr>
                </a:solidFill>
                <a:latin typeface="Franklin Gothic Heavy" panose="020B0903020102020204" pitchFamily="34" charset="0"/>
              </a:rPr>
              <a:t>ife</a:t>
            </a:r>
          </a:p>
          <a:p>
            <a:pPr>
              <a:lnSpc>
                <a:spcPct val="75000"/>
              </a:lnSpc>
            </a:pPr>
            <a:r>
              <a:rPr lang="en-US" sz="4400" dirty="0" smtClean="0">
                <a:solidFill>
                  <a:schemeClr val="accent5">
                    <a:lumMod val="50000"/>
                  </a:schemeClr>
                </a:solidFill>
                <a:latin typeface="Franklin Gothic Heavy" panose="020B0903020102020204" pitchFamily="34" charset="0"/>
              </a:rPr>
              <a:t>Academic Adviser</a:t>
            </a:r>
          </a:p>
          <a:p>
            <a:pPr>
              <a:lnSpc>
                <a:spcPct val="75000"/>
              </a:lnSpc>
            </a:pPr>
            <a:r>
              <a:rPr lang="en-US" sz="4400" dirty="0" smtClean="0">
                <a:solidFill>
                  <a:schemeClr val="accent5">
                    <a:lumMod val="50000"/>
                  </a:schemeClr>
                </a:solidFill>
                <a:latin typeface="Franklin Gothic Heavy" panose="020B0903020102020204" pitchFamily="34" charset="0"/>
              </a:rPr>
              <a:t>Graduate Assistant</a:t>
            </a:r>
          </a:p>
          <a:p>
            <a:pPr marL="685800" indent="-685800">
              <a:lnSpc>
                <a:spcPct val="75000"/>
              </a:lnSpc>
              <a:buFont typeface="Arial" panose="020B0604020202020204" pitchFamily="34" charset="0"/>
              <a:buChar char="•"/>
            </a:pPr>
            <a:endParaRPr lang="en-US" sz="5400" dirty="0" smtClean="0">
              <a:solidFill>
                <a:schemeClr val="accent5">
                  <a:lumMod val="50000"/>
                </a:schemeClr>
              </a:solidFill>
              <a:latin typeface="Franklin Gothic Heavy" panose="020B0903020102020204" pitchFamily="34" charset="0"/>
            </a:endParaRPr>
          </a:p>
          <a:p>
            <a:pPr marL="685800" indent="-685800">
              <a:lnSpc>
                <a:spcPct val="75000"/>
              </a:lnSpc>
              <a:buFont typeface="Arial" panose="020B0604020202020204" pitchFamily="34" charset="0"/>
              <a:buChar char="•"/>
            </a:pPr>
            <a:endParaRPr lang="en-US" sz="5400" dirty="0" smtClean="0">
              <a:solidFill>
                <a:schemeClr val="bg2">
                  <a:lumMod val="90000"/>
                </a:schemeClr>
              </a:solidFill>
              <a:latin typeface="Franklin Gothic Heavy" panose="020B0903020102020204" pitchFamily="34" charset="0"/>
            </a:endParaRPr>
          </a:p>
          <a:p>
            <a:pPr marL="685800" indent="-685800">
              <a:lnSpc>
                <a:spcPct val="75000"/>
              </a:lnSpc>
              <a:buFont typeface="Arial" panose="020B0604020202020204" pitchFamily="34" charset="0"/>
              <a:buChar char="•"/>
            </a:pPr>
            <a:endParaRPr lang="en-US" sz="5400" dirty="0">
              <a:solidFill>
                <a:schemeClr val="bg2">
                  <a:lumMod val="90000"/>
                </a:schemeClr>
              </a:solidFill>
              <a:latin typeface="Franklin Gothic Heavy" panose="020B0903020102020204" pitchFamily="34" charset="0"/>
            </a:endParaRPr>
          </a:p>
        </p:txBody>
      </p:sp>
      <p:sp>
        <p:nvSpPr>
          <p:cNvPr id="6" name="TextBox 5"/>
          <p:cNvSpPr txBox="1"/>
          <p:nvPr/>
        </p:nvSpPr>
        <p:spPr>
          <a:xfrm>
            <a:off x="312232" y="1472394"/>
            <a:ext cx="5776332" cy="1110817"/>
          </a:xfrm>
          <a:prstGeom prst="rect">
            <a:avLst/>
          </a:prstGeom>
          <a:noFill/>
        </p:spPr>
        <p:txBody>
          <a:bodyPr wrap="square" rtlCol="0">
            <a:spAutoFit/>
          </a:bodyPr>
          <a:lstStyle/>
          <a:p>
            <a:pPr>
              <a:lnSpc>
                <a:spcPct val="75000"/>
              </a:lnSpc>
            </a:pPr>
            <a:r>
              <a:rPr lang="en-US" sz="4400" dirty="0" smtClean="0">
                <a:solidFill>
                  <a:schemeClr val="bg1"/>
                </a:solidFill>
                <a:latin typeface="Franklin Gothic Heavy" panose="020B0903020102020204" pitchFamily="34" charset="0"/>
              </a:rPr>
              <a:t>Counseling Center</a:t>
            </a:r>
          </a:p>
          <a:p>
            <a:pPr>
              <a:lnSpc>
                <a:spcPct val="75000"/>
              </a:lnSpc>
            </a:pPr>
            <a:r>
              <a:rPr lang="en-US" sz="4400" dirty="0">
                <a:solidFill>
                  <a:schemeClr val="bg1"/>
                </a:solidFill>
                <a:latin typeface="Franklin Gothic Heavy" panose="020B0903020102020204" pitchFamily="34" charset="0"/>
              </a:rPr>
              <a:t>H</a:t>
            </a:r>
            <a:r>
              <a:rPr lang="en-US" sz="4400" dirty="0" smtClean="0">
                <a:solidFill>
                  <a:schemeClr val="bg1"/>
                </a:solidFill>
                <a:latin typeface="Franklin Gothic Heavy" panose="020B0903020102020204" pitchFamily="34" charset="0"/>
              </a:rPr>
              <a:t>ealth Services</a:t>
            </a:r>
          </a:p>
        </p:txBody>
      </p:sp>
      <p:sp>
        <p:nvSpPr>
          <p:cNvPr id="7" name="TextBox 6"/>
          <p:cNvSpPr txBox="1"/>
          <p:nvPr/>
        </p:nvSpPr>
        <p:spPr>
          <a:xfrm>
            <a:off x="319669" y="4367993"/>
            <a:ext cx="5776332" cy="600164"/>
          </a:xfrm>
          <a:prstGeom prst="rect">
            <a:avLst/>
          </a:prstGeom>
          <a:noFill/>
        </p:spPr>
        <p:txBody>
          <a:bodyPr wrap="square" rtlCol="0">
            <a:spAutoFit/>
          </a:bodyPr>
          <a:lstStyle/>
          <a:p>
            <a:pPr>
              <a:lnSpc>
                <a:spcPct val="75000"/>
              </a:lnSpc>
            </a:pPr>
            <a:r>
              <a:rPr lang="en-US" sz="4400" dirty="0" smtClean="0">
                <a:solidFill>
                  <a:schemeClr val="bg1"/>
                </a:solidFill>
                <a:latin typeface="Franklin Gothic Heavy" panose="020B0903020102020204" pitchFamily="34" charset="0"/>
              </a:rPr>
              <a:t>Rape Crisis Center</a:t>
            </a:r>
          </a:p>
        </p:txBody>
      </p:sp>
      <p:sp>
        <p:nvSpPr>
          <p:cNvPr id="8" name="TextBox 7"/>
          <p:cNvSpPr txBox="1"/>
          <p:nvPr/>
        </p:nvSpPr>
        <p:spPr>
          <a:xfrm>
            <a:off x="107798" y="3720788"/>
            <a:ext cx="5820938" cy="715581"/>
          </a:xfrm>
          <a:prstGeom prst="rect">
            <a:avLst/>
          </a:prstGeom>
          <a:noFill/>
        </p:spPr>
        <p:txBody>
          <a:bodyPr wrap="square" rtlCol="0">
            <a:spAutoFit/>
          </a:bodyPr>
          <a:lstStyle/>
          <a:p>
            <a:pPr>
              <a:lnSpc>
                <a:spcPct val="75000"/>
              </a:lnSpc>
            </a:pPr>
            <a:r>
              <a:rPr lang="en-US" sz="5400" dirty="0" smtClean="0">
                <a:solidFill>
                  <a:srgbClr val="BFAA7F"/>
                </a:solidFill>
                <a:latin typeface="Franklin Gothic Heavy" panose="020B0903020102020204" pitchFamily="34" charset="0"/>
              </a:rPr>
              <a:t>Campus Partner</a:t>
            </a:r>
            <a:endParaRPr lang="en-US" sz="5400" dirty="0">
              <a:solidFill>
                <a:srgbClr val="BFAA7F"/>
              </a:solidFill>
              <a:latin typeface="Franklin Gothic Heavy" panose="020B0903020102020204" pitchFamily="34" charset="0"/>
            </a:endParaRPr>
          </a:p>
        </p:txBody>
      </p:sp>
      <p:sp>
        <p:nvSpPr>
          <p:cNvPr id="10" name="Rectangle 9"/>
          <p:cNvSpPr/>
          <p:nvPr/>
        </p:nvSpPr>
        <p:spPr>
          <a:xfrm>
            <a:off x="6096000" y="1"/>
            <a:ext cx="6096000" cy="6858000"/>
          </a:xfrm>
          <a:prstGeom prst="rect">
            <a:avLst/>
          </a:prstGeom>
          <a:solidFill>
            <a:srgbClr val="BFAA7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 name="Rectangle 10"/>
          <p:cNvSpPr/>
          <p:nvPr/>
        </p:nvSpPr>
        <p:spPr>
          <a:xfrm>
            <a:off x="0" y="1"/>
            <a:ext cx="6096000" cy="6858000"/>
          </a:xfrm>
          <a:prstGeom prst="rect">
            <a:avLst/>
          </a:prstGeom>
          <a:solidFill>
            <a:schemeClr val="accent5">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Rectangle 12"/>
          <p:cNvSpPr/>
          <p:nvPr/>
        </p:nvSpPr>
        <p:spPr>
          <a:xfrm>
            <a:off x="5995547" y="0"/>
            <a:ext cx="1828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201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4.bp.blogspot.com/-pengVWUemmM/UyBx0LmiAvI/AAAAAAAAGXg/xQPi2rmlc4o/s1921/sam-the-eagle-muppets-most-wanted-hd-1920x108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0084" y="1806220"/>
            <a:ext cx="4336026" cy="1107996"/>
          </a:xfrm>
          <a:prstGeom prst="rect">
            <a:avLst/>
          </a:prstGeom>
          <a:noFill/>
        </p:spPr>
        <p:txBody>
          <a:bodyPr wrap="square" rtlCol="0">
            <a:spAutoFit/>
          </a:bodyPr>
          <a:lstStyle/>
          <a:p>
            <a:pPr algn="ctr"/>
            <a:r>
              <a:rPr lang="en-US" sz="6600" b="1" dirty="0" smtClean="0">
                <a:solidFill>
                  <a:srgbClr val="7E8788"/>
                </a:solidFill>
                <a:latin typeface="Franklin Gothic Demi" panose="020B0703020102020204" pitchFamily="34" charset="0"/>
              </a:rPr>
              <a:t> </a:t>
            </a:r>
            <a:r>
              <a:rPr lang="en-US" sz="6600" b="1" dirty="0" smtClean="0">
                <a:solidFill>
                  <a:srgbClr val="CED3BE"/>
                </a:solidFill>
                <a:latin typeface="Franklin Gothic Demi" panose="020B0703020102020204" pitchFamily="34" charset="0"/>
              </a:rPr>
              <a:t>the</a:t>
            </a:r>
            <a:endParaRPr lang="en-US" sz="6600" b="1" dirty="0">
              <a:solidFill>
                <a:srgbClr val="CED3BE"/>
              </a:solidFill>
              <a:latin typeface="Franklin Gothic Demi" panose="020B0703020102020204" pitchFamily="34" charset="0"/>
            </a:endParaRPr>
          </a:p>
        </p:txBody>
      </p:sp>
      <p:sp>
        <p:nvSpPr>
          <p:cNvPr id="4" name="TextBox 3"/>
          <p:cNvSpPr txBox="1"/>
          <p:nvPr/>
        </p:nvSpPr>
        <p:spPr>
          <a:xfrm>
            <a:off x="0" y="2227570"/>
            <a:ext cx="7610168" cy="1446550"/>
          </a:xfrm>
          <a:prstGeom prst="rect">
            <a:avLst/>
          </a:prstGeom>
          <a:noFill/>
        </p:spPr>
        <p:txBody>
          <a:bodyPr wrap="square" rtlCol="0">
            <a:spAutoFit/>
          </a:bodyPr>
          <a:lstStyle/>
          <a:p>
            <a:r>
              <a:rPr lang="en-US" sz="8800" b="1" dirty="0" smtClean="0">
                <a:solidFill>
                  <a:srgbClr val="7E8788"/>
                </a:solidFill>
                <a:latin typeface="Franklin Gothic Demi" panose="020B0703020102020204" pitchFamily="34" charset="0"/>
              </a:rPr>
              <a:t>Dean </a:t>
            </a:r>
            <a:r>
              <a:rPr lang="en-US" sz="6600" b="1" dirty="0" smtClean="0">
                <a:solidFill>
                  <a:srgbClr val="CED3BE"/>
                </a:solidFill>
                <a:latin typeface="Franklin Gothic Demi" panose="020B0703020102020204" pitchFamily="34" charset="0"/>
              </a:rPr>
              <a:t>of</a:t>
            </a:r>
            <a:endParaRPr lang="en-US" sz="6600" b="1" dirty="0">
              <a:solidFill>
                <a:srgbClr val="CED3BE"/>
              </a:solidFill>
              <a:latin typeface="Franklin Gothic Demi" panose="020B0703020102020204" pitchFamily="34" charset="0"/>
            </a:endParaRPr>
          </a:p>
        </p:txBody>
      </p:sp>
      <p:sp>
        <p:nvSpPr>
          <p:cNvPr id="5" name="TextBox 4"/>
          <p:cNvSpPr txBox="1"/>
          <p:nvPr/>
        </p:nvSpPr>
        <p:spPr>
          <a:xfrm>
            <a:off x="29502" y="3059443"/>
            <a:ext cx="7610168" cy="1446550"/>
          </a:xfrm>
          <a:prstGeom prst="rect">
            <a:avLst/>
          </a:prstGeom>
          <a:noFill/>
        </p:spPr>
        <p:txBody>
          <a:bodyPr wrap="square" rtlCol="0">
            <a:spAutoFit/>
          </a:bodyPr>
          <a:lstStyle/>
          <a:p>
            <a:r>
              <a:rPr lang="en-US" sz="8800" b="1" dirty="0" smtClean="0">
                <a:solidFill>
                  <a:srgbClr val="7E8788"/>
                </a:solidFill>
                <a:latin typeface="Franklin Gothic Demi" panose="020B0703020102020204" pitchFamily="34" charset="0"/>
              </a:rPr>
              <a:t>Students</a:t>
            </a:r>
            <a:endParaRPr lang="en-US" sz="9600" b="1" dirty="0">
              <a:solidFill>
                <a:srgbClr val="7E8788"/>
              </a:solidFill>
              <a:latin typeface="Franklin Gothic Demi" panose="020B0703020102020204" pitchFamily="34" charset="0"/>
            </a:endParaRPr>
          </a:p>
        </p:txBody>
      </p:sp>
      <p:sp>
        <p:nvSpPr>
          <p:cNvPr id="6" name="TextBox 5"/>
          <p:cNvSpPr txBox="1"/>
          <p:nvPr/>
        </p:nvSpPr>
        <p:spPr>
          <a:xfrm>
            <a:off x="281862" y="4060536"/>
            <a:ext cx="4336026" cy="1107996"/>
          </a:xfrm>
          <a:prstGeom prst="rect">
            <a:avLst/>
          </a:prstGeom>
          <a:noFill/>
        </p:spPr>
        <p:txBody>
          <a:bodyPr wrap="square" rtlCol="0">
            <a:spAutoFit/>
          </a:bodyPr>
          <a:lstStyle/>
          <a:p>
            <a:pPr algn="ctr"/>
            <a:r>
              <a:rPr lang="en-US" sz="6600" b="1" dirty="0" smtClean="0">
                <a:solidFill>
                  <a:srgbClr val="7E8788"/>
                </a:solidFill>
                <a:latin typeface="Franklin Gothic Demi" panose="020B0703020102020204" pitchFamily="34" charset="0"/>
              </a:rPr>
              <a:t> </a:t>
            </a:r>
            <a:r>
              <a:rPr lang="en-US" sz="6600" b="1" dirty="0" smtClean="0">
                <a:solidFill>
                  <a:srgbClr val="CED3BE"/>
                </a:solidFill>
                <a:latin typeface="Franklin Gothic Demi" panose="020B0703020102020204" pitchFamily="34" charset="0"/>
              </a:rPr>
              <a:t>office</a:t>
            </a:r>
            <a:endParaRPr lang="en-US" sz="6600" b="1" dirty="0">
              <a:solidFill>
                <a:srgbClr val="CED3BE"/>
              </a:solidFill>
              <a:latin typeface="Franklin Gothic Demi" panose="020B0703020102020204" pitchFamily="34" charset="0"/>
            </a:endParaRPr>
          </a:p>
        </p:txBody>
      </p:sp>
    </p:spTree>
    <p:extLst>
      <p:ext uri="{BB962C8B-B14F-4D97-AF65-F5344CB8AC3E}">
        <p14:creationId xmlns:p14="http://schemas.microsoft.com/office/powerpoint/2010/main" val="22954221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5329" t="16818" r="1650" b="39782"/>
          <a:stretch/>
        </p:blipFill>
        <p:spPr>
          <a:xfrm>
            <a:off x="-4188541" y="-2418734"/>
            <a:ext cx="16518194" cy="9438968"/>
          </a:xfrm>
          <a:prstGeom prst="rect">
            <a:avLst/>
          </a:prstGeom>
        </p:spPr>
      </p:pic>
      <p:sp>
        <p:nvSpPr>
          <p:cNvPr id="4" name="Rectangle 3"/>
          <p:cNvSpPr/>
          <p:nvPr/>
        </p:nvSpPr>
        <p:spPr>
          <a:xfrm rot="10800000">
            <a:off x="-943896" y="5014452"/>
            <a:ext cx="15456310" cy="2005778"/>
          </a:xfrm>
          <a:prstGeom prst="rect">
            <a:avLst/>
          </a:prstGeom>
          <a:gradFill>
            <a:gsLst>
              <a:gs pos="5500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8495" y="5960325"/>
            <a:ext cx="8554064" cy="1015663"/>
          </a:xfrm>
          <a:prstGeom prst="rect">
            <a:avLst/>
          </a:prstGeom>
          <a:noFill/>
        </p:spPr>
        <p:txBody>
          <a:bodyPr wrap="square" rtlCol="0">
            <a:spAutoFit/>
          </a:bodyPr>
          <a:lstStyle/>
          <a:p>
            <a:r>
              <a:rPr lang="en-US" sz="6000" dirty="0">
                <a:solidFill>
                  <a:srgbClr val="AE9C6E"/>
                </a:solidFill>
                <a:latin typeface="Franklin Gothic Heavy" panose="020B0903020102020204" pitchFamily="34" charset="0"/>
              </a:rPr>
              <a:t>u</a:t>
            </a:r>
            <a:r>
              <a:rPr lang="en-US" sz="6000" dirty="0" smtClean="0">
                <a:solidFill>
                  <a:srgbClr val="AE9C6E"/>
                </a:solidFill>
                <a:latin typeface="Franklin Gothic Heavy" panose="020B0903020102020204" pitchFamily="34" charset="0"/>
              </a:rPr>
              <a:t>akron.edu/title-ix</a:t>
            </a:r>
            <a:endParaRPr lang="en-US" sz="6000" dirty="0">
              <a:solidFill>
                <a:srgbClr val="AE9C6E"/>
              </a:solidFill>
              <a:latin typeface="Franklin Gothic Heavy" panose="020B0903020102020204" pitchFamily="34" charset="0"/>
            </a:endParaRPr>
          </a:p>
        </p:txBody>
      </p:sp>
    </p:spTree>
    <p:extLst>
      <p:ext uri="{BB962C8B-B14F-4D97-AF65-F5344CB8AC3E}">
        <p14:creationId xmlns:p14="http://schemas.microsoft.com/office/powerpoint/2010/main" val="106919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7C3E9-4D85-4CF5-9883-1A7411EB4329}" type="slidenum">
              <a:rPr lang="en-US" smtClean="0"/>
              <a:t>21</a:t>
            </a:fld>
            <a:endParaRPr lang="en-US" dirty="0"/>
          </a:p>
        </p:txBody>
      </p:sp>
      <p:pic>
        <p:nvPicPr>
          <p:cNvPr id="4098" name="Picture 2" descr="Image result for counse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374" y="-1497595"/>
            <a:ext cx="12508374" cy="8355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1185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8059"/>
            <a:ext cx="12192000" cy="7047571"/>
          </a:xfrm>
          <a:prstGeom prst="rect">
            <a:avLst/>
          </a:prstGeom>
          <a:solidFill>
            <a:schemeClr val="accent5">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TextBox 2"/>
          <p:cNvSpPr txBox="1"/>
          <p:nvPr/>
        </p:nvSpPr>
        <p:spPr>
          <a:xfrm>
            <a:off x="241610" y="2468420"/>
            <a:ext cx="11708779" cy="1758943"/>
          </a:xfrm>
          <a:prstGeom prst="rect">
            <a:avLst/>
          </a:prstGeom>
          <a:noFill/>
        </p:spPr>
        <p:txBody>
          <a:bodyPr wrap="square" rtlCol="0">
            <a:spAutoFit/>
          </a:bodyPr>
          <a:lstStyle/>
          <a:p>
            <a:pPr algn="ctr">
              <a:lnSpc>
                <a:spcPct val="75000"/>
              </a:lnSpc>
            </a:pPr>
            <a:r>
              <a:rPr lang="en-US" sz="7200" dirty="0" smtClean="0">
                <a:solidFill>
                  <a:srgbClr val="BFAA7F"/>
                </a:solidFill>
                <a:latin typeface="Franklin Gothic Heavy" panose="020B0903020102020204" pitchFamily="34" charset="0"/>
              </a:rPr>
              <a:t>Options for Personal and Academic Support</a:t>
            </a:r>
          </a:p>
        </p:txBody>
      </p:sp>
    </p:spTree>
    <p:extLst>
      <p:ext uri="{BB962C8B-B14F-4D97-AF65-F5344CB8AC3E}">
        <p14:creationId xmlns:p14="http://schemas.microsoft.com/office/powerpoint/2010/main" val="39019999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b="6250"/>
          <a:stretch/>
        </p:blipFill>
        <p:spPr>
          <a:xfrm>
            <a:off x="6096000" y="0"/>
            <a:ext cx="6096000" cy="3429000"/>
          </a:xfrm>
          <a:prstGeom prst="rect">
            <a:avLst/>
          </a:prstGeom>
        </p:spPr>
      </p:pic>
      <p:pic>
        <p:nvPicPr>
          <p:cNvPr id="5" name="Picture 4"/>
          <p:cNvPicPr>
            <a:picLocks noChangeAspect="1"/>
          </p:cNvPicPr>
          <p:nvPr/>
        </p:nvPicPr>
        <p:blipFill rotWithShape="1">
          <a:blip r:embed="rId4">
            <a:duotone>
              <a:prstClr val="black"/>
              <a:srgbClr val="BFAA7F">
                <a:tint val="45000"/>
                <a:satMod val="400000"/>
              </a:srgbClr>
            </a:duotone>
            <a:extLst>
              <a:ext uri="{28A0092B-C50C-407E-A947-70E740481C1C}">
                <a14:useLocalDpi xmlns:a14="http://schemas.microsoft.com/office/drawing/2010/main" val="0"/>
              </a:ext>
            </a:extLst>
          </a:blip>
          <a:srcRect b="15551"/>
          <a:stretch/>
        </p:blipFill>
        <p:spPr>
          <a:xfrm>
            <a:off x="6096000" y="3434576"/>
            <a:ext cx="6096000" cy="3429000"/>
          </a:xfrm>
          <a:prstGeom prst="rect">
            <a:avLst/>
          </a:prstGeom>
        </p:spPr>
      </p:pic>
      <p:pic>
        <p:nvPicPr>
          <p:cNvPr id="6146" name="Picture 2" descr="http://www.ecsphilly.org/wp-content/uploads/2014/10/StopSign.jpg"/>
          <p:cNvPicPr>
            <a:picLocks noChangeAspect="1" noChangeArrowheads="1"/>
          </p:cNvPicPr>
          <p:nvPr/>
        </p:nvPicPr>
        <p:blipFill rotWithShape="1">
          <a:blip r:embed="rId5">
            <a:extLst>
              <a:ext uri="{28A0092B-C50C-407E-A947-70E740481C1C}">
                <a14:useLocalDpi xmlns:a14="http://schemas.microsoft.com/office/drawing/2010/main" val="0"/>
              </a:ext>
            </a:extLst>
          </a:blip>
          <a:srcRect l="14417" t="14381" r="19731" b="33846"/>
          <a:stretch/>
        </p:blipFill>
        <p:spPr bwMode="auto">
          <a:xfrm>
            <a:off x="0" y="3434576"/>
            <a:ext cx="609599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crosbyscholarsiredell.org/pilotFiles/finAidCol/thumbs/college%20fund.png"/>
          <p:cNvPicPr>
            <a:picLocks noChangeAspect="1" noChangeArrowheads="1"/>
          </p:cNvPicPr>
          <p:nvPr/>
        </p:nvPicPr>
        <p:blipFill rotWithShape="1">
          <a:blip r:embed="rId6">
            <a:extLst>
              <a:ext uri="{28A0092B-C50C-407E-A947-70E740481C1C}">
                <a14:useLocalDpi xmlns:a14="http://schemas.microsoft.com/office/drawing/2010/main" val="0"/>
              </a:ext>
            </a:extLst>
          </a:blip>
          <a:srcRect t="15473" b="1"/>
          <a:stretch/>
        </p:blipFill>
        <p:spPr bwMode="auto">
          <a:xfrm>
            <a:off x="0" y="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995547" y="0"/>
            <a:ext cx="1828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rot="5400000">
            <a:off x="6015737" y="-2743200"/>
            <a:ext cx="182880" cy="1234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480783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8059"/>
            <a:ext cx="12192000" cy="7047571"/>
          </a:xfrm>
          <a:prstGeom prst="rect">
            <a:avLst/>
          </a:prstGeom>
          <a:solidFill>
            <a:srgbClr val="BFAA7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TextBox 2"/>
          <p:cNvSpPr txBox="1"/>
          <p:nvPr/>
        </p:nvSpPr>
        <p:spPr>
          <a:xfrm>
            <a:off x="241610" y="2468420"/>
            <a:ext cx="11708779" cy="1758943"/>
          </a:xfrm>
          <a:prstGeom prst="rect">
            <a:avLst/>
          </a:prstGeom>
          <a:noFill/>
        </p:spPr>
        <p:txBody>
          <a:bodyPr wrap="square" rtlCol="0">
            <a:spAutoFit/>
          </a:bodyPr>
          <a:lstStyle/>
          <a:p>
            <a:pPr algn="ctr">
              <a:lnSpc>
                <a:spcPct val="75000"/>
              </a:lnSpc>
            </a:pPr>
            <a:r>
              <a:rPr lang="en-US" sz="7200" dirty="0" smtClean="0">
                <a:solidFill>
                  <a:schemeClr val="bg1"/>
                </a:solidFill>
                <a:latin typeface="Franklin Gothic Heavy" panose="020B0903020102020204" pitchFamily="34" charset="0"/>
              </a:rPr>
              <a:t>Options for Investigations and Accountability</a:t>
            </a:r>
          </a:p>
        </p:txBody>
      </p:sp>
    </p:spTree>
    <p:extLst>
      <p:ext uri="{BB962C8B-B14F-4D97-AF65-F5344CB8AC3E}">
        <p14:creationId xmlns:p14="http://schemas.microsoft.com/office/powerpoint/2010/main" val="5953836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ohio.com/polopoly_fs/1.578470.1427483497!/image/image.jpg_gen/derivatives/landscape_500/apd28cut-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61557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1293" t="18470" r="5330"/>
          <a:stretch/>
        </p:blipFill>
        <p:spPr>
          <a:xfrm>
            <a:off x="6066263" y="-33454"/>
            <a:ext cx="6110869" cy="6891454"/>
          </a:xfrm>
          <a:prstGeom prst="rect">
            <a:avLst/>
          </a:prstGeom>
        </p:spPr>
      </p:pic>
      <p:sp>
        <p:nvSpPr>
          <p:cNvPr id="11" name="Rectangle 10"/>
          <p:cNvSpPr/>
          <p:nvPr/>
        </p:nvSpPr>
        <p:spPr>
          <a:xfrm>
            <a:off x="5995547" y="0"/>
            <a:ext cx="1828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21806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76697" y="-678425"/>
            <a:ext cx="29738891" cy="12929954"/>
          </a:xfrm>
          <a:prstGeom prst="rect">
            <a:avLst/>
          </a:prstGeom>
        </p:spPr>
      </p:pic>
    </p:spTree>
    <p:extLst>
      <p:ext uri="{BB962C8B-B14F-4D97-AF65-F5344CB8AC3E}">
        <p14:creationId xmlns:p14="http://schemas.microsoft.com/office/powerpoint/2010/main" val="4101331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1"/>
          <p:cNvSpPr txBox="1">
            <a:spLocks noChangeArrowheads="1"/>
          </p:cNvSpPr>
          <p:nvPr/>
        </p:nvSpPr>
        <p:spPr bwMode="auto">
          <a:xfrm>
            <a:off x="110266" y="1211284"/>
            <a:ext cx="12191598" cy="4622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80000"/>
              </a:lnSpc>
              <a:spcBef>
                <a:spcPct val="0"/>
              </a:spcBef>
              <a:buFontTx/>
              <a:buNone/>
            </a:pPr>
            <a:r>
              <a:rPr lang="en-US" altLang="en-US" sz="8000" b="1" dirty="0">
                <a:solidFill>
                  <a:schemeClr val="accent5">
                    <a:lumMod val="50000"/>
                  </a:schemeClr>
                </a:solidFill>
                <a:latin typeface="Franklin Gothic Heavy" panose="020B0903020102020204" pitchFamily="34" charset="0"/>
              </a:rPr>
              <a:t>Questions</a:t>
            </a:r>
          </a:p>
          <a:p>
            <a:pPr algn="ctr" eaLnBrk="1" hangingPunct="1">
              <a:lnSpc>
                <a:spcPct val="80000"/>
              </a:lnSpc>
              <a:spcBef>
                <a:spcPct val="0"/>
              </a:spcBef>
              <a:buFontTx/>
              <a:buNone/>
            </a:pPr>
            <a:r>
              <a:rPr lang="en-US" altLang="en-US" sz="4800" b="1" dirty="0">
                <a:solidFill>
                  <a:schemeClr val="accent5">
                    <a:lumMod val="50000"/>
                  </a:schemeClr>
                </a:solidFill>
                <a:latin typeface="Franklin Gothic Heavy" panose="020B0903020102020204" pitchFamily="34" charset="0"/>
              </a:rPr>
              <a:t>Contact: </a:t>
            </a:r>
          </a:p>
          <a:p>
            <a:pPr algn="ctr" eaLnBrk="1" hangingPunct="1">
              <a:lnSpc>
                <a:spcPct val="80000"/>
              </a:lnSpc>
              <a:spcBef>
                <a:spcPct val="0"/>
              </a:spcBef>
              <a:buFontTx/>
              <a:buNone/>
            </a:pPr>
            <a:r>
              <a:rPr lang="en-US" altLang="en-US" sz="4800" b="1" dirty="0">
                <a:solidFill>
                  <a:schemeClr val="accent5">
                    <a:lumMod val="50000"/>
                  </a:schemeClr>
                </a:solidFill>
                <a:latin typeface="Franklin Gothic Heavy" panose="020B0903020102020204" pitchFamily="34" charset="0"/>
              </a:rPr>
              <a:t>Mike Strong</a:t>
            </a:r>
          </a:p>
          <a:p>
            <a:pPr algn="ctr" eaLnBrk="1" hangingPunct="1">
              <a:lnSpc>
                <a:spcPct val="80000"/>
              </a:lnSpc>
              <a:spcBef>
                <a:spcPct val="0"/>
              </a:spcBef>
              <a:buFontTx/>
              <a:buNone/>
            </a:pPr>
            <a:r>
              <a:rPr lang="en-US" altLang="en-US" sz="4800" b="1" dirty="0" smtClean="0">
                <a:solidFill>
                  <a:schemeClr val="accent5">
                    <a:lumMod val="50000"/>
                  </a:schemeClr>
                </a:solidFill>
                <a:latin typeface="Franklin Gothic Heavy" panose="020B0903020102020204" pitchFamily="34" charset="0"/>
              </a:rPr>
              <a:t>Dean </a:t>
            </a:r>
            <a:r>
              <a:rPr lang="en-US" altLang="en-US" sz="4800" b="1" dirty="0">
                <a:solidFill>
                  <a:schemeClr val="accent5">
                    <a:lumMod val="50000"/>
                  </a:schemeClr>
                </a:solidFill>
                <a:latin typeface="Franklin Gothic Heavy" panose="020B0903020102020204" pitchFamily="34" charset="0"/>
              </a:rPr>
              <a:t>of Students </a:t>
            </a:r>
          </a:p>
          <a:p>
            <a:pPr algn="ctr" eaLnBrk="1" hangingPunct="1">
              <a:lnSpc>
                <a:spcPct val="80000"/>
              </a:lnSpc>
              <a:spcBef>
                <a:spcPct val="0"/>
              </a:spcBef>
              <a:buFontTx/>
              <a:buNone/>
            </a:pPr>
            <a:r>
              <a:rPr lang="en-US" altLang="en-US" sz="4800" b="1" dirty="0">
                <a:solidFill>
                  <a:schemeClr val="accent5">
                    <a:lumMod val="50000"/>
                  </a:schemeClr>
                </a:solidFill>
                <a:latin typeface="Franklin Gothic Heavy" panose="020B0903020102020204" pitchFamily="34" charset="0"/>
              </a:rPr>
              <a:t>&amp; Title IX Coordinator for Students</a:t>
            </a:r>
          </a:p>
          <a:p>
            <a:pPr algn="ctr" eaLnBrk="1" hangingPunct="1">
              <a:lnSpc>
                <a:spcPct val="80000"/>
              </a:lnSpc>
              <a:spcBef>
                <a:spcPct val="0"/>
              </a:spcBef>
              <a:buFontTx/>
              <a:buNone/>
            </a:pPr>
            <a:r>
              <a:rPr lang="en-US" altLang="en-US" sz="4800" b="1" dirty="0">
                <a:solidFill>
                  <a:schemeClr val="accent5">
                    <a:lumMod val="50000"/>
                  </a:schemeClr>
                </a:solidFill>
                <a:latin typeface="Franklin Gothic Heavy" panose="020B0903020102020204" pitchFamily="34" charset="0"/>
              </a:rPr>
              <a:t>mstrong@uakron.edu</a:t>
            </a:r>
          </a:p>
          <a:p>
            <a:pPr algn="ctr" eaLnBrk="1" hangingPunct="1">
              <a:lnSpc>
                <a:spcPct val="80000"/>
              </a:lnSpc>
              <a:spcBef>
                <a:spcPct val="0"/>
              </a:spcBef>
              <a:buFontTx/>
              <a:buNone/>
            </a:pPr>
            <a:r>
              <a:rPr lang="en-US" altLang="en-US" sz="4800" b="1" dirty="0">
                <a:solidFill>
                  <a:srgbClr val="BFAA7F"/>
                </a:solidFill>
                <a:latin typeface="Franklin Gothic Heavy" panose="020B0903020102020204" pitchFamily="34" charset="0"/>
              </a:rPr>
              <a:t>330.972.6048</a:t>
            </a:r>
          </a:p>
        </p:txBody>
      </p:sp>
    </p:spTree>
    <p:extLst>
      <p:ext uri="{BB962C8B-B14F-4D97-AF65-F5344CB8AC3E}">
        <p14:creationId xmlns:p14="http://schemas.microsoft.com/office/powerpoint/2010/main" val="40527589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542"/>
            <a:ext cx="12192000" cy="7995722"/>
          </a:xfrm>
          <a:prstGeom prst="rect">
            <a:avLst/>
          </a:prstGeom>
        </p:spPr>
      </p:pic>
    </p:spTree>
    <p:extLst>
      <p:ext uri="{BB962C8B-B14F-4D97-AF65-F5344CB8AC3E}">
        <p14:creationId xmlns:p14="http://schemas.microsoft.com/office/powerpoint/2010/main" val="36527899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086" y="-523736"/>
            <a:ext cx="11596914" cy="7381736"/>
          </a:xfrm>
          <a:prstGeom prst="rect">
            <a:avLst/>
          </a:prstGeom>
        </p:spPr>
      </p:pic>
    </p:spTree>
    <p:extLst>
      <p:ext uri="{BB962C8B-B14F-4D97-AF65-F5344CB8AC3E}">
        <p14:creationId xmlns:p14="http://schemas.microsoft.com/office/powerpoint/2010/main" val="24414787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uriy Seleznev/Shutter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85"/>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0821" y="191929"/>
            <a:ext cx="8128000" cy="3594895"/>
          </a:xfrm>
          <a:prstGeom prst="rect">
            <a:avLst/>
          </a:prstGeom>
          <a:noFill/>
        </p:spPr>
        <p:txBody>
          <a:bodyPr wrap="square" rtlCol="0">
            <a:spAutoFit/>
          </a:bodyPr>
          <a:lstStyle/>
          <a:p>
            <a:pPr algn="r">
              <a:lnSpc>
                <a:spcPct val="65000"/>
              </a:lnSpc>
            </a:pPr>
            <a:r>
              <a:rPr lang="en-US" sz="11500" b="1" dirty="0" smtClean="0">
                <a:solidFill>
                  <a:srgbClr val="9E4246"/>
                </a:solidFill>
                <a:latin typeface="Franklin Gothic Demi" panose="020B0703020102020204" pitchFamily="34" charset="0"/>
              </a:rPr>
              <a:t>           </a:t>
            </a:r>
            <a:r>
              <a:rPr lang="en-US" sz="11500" b="1" dirty="0">
                <a:solidFill>
                  <a:srgbClr val="9E4246"/>
                </a:solidFill>
                <a:latin typeface="Franklin Gothic Demi" panose="020B0703020102020204" pitchFamily="34" charset="0"/>
              </a:rPr>
              <a:t> </a:t>
            </a:r>
            <a:r>
              <a:rPr lang="en-US" sz="11500" b="1" dirty="0" smtClean="0">
                <a:solidFill>
                  <a:srgbClr val="9E4246"/>
                </a:solidFill>
                <a:latin typeface="Franklin Gothic Demi" panose="020B0703020102020204" pitchFamily="34" charset="0"/>
              </a:rPr>
              <a:t>  </a:t>
            </a:r>
            <a:r>
              <a:rPr lang="en-US" sz="11500" b="1" dirty="0" smtClean="0">
                <a:solidFill>
                  <a:srgbClr val="9E4246"/>
                </a:solidFill>
                <a:latin typeface="Lucida Handwriting" panose="03010101010101010101" pitchFamily="66" charset="0"/>
              </a:rPr>
              <a:t>no</a:t>
            </a:r>
            <a:r>
              <a:rPr lang="en-US" sz="11500" b="1" dirty="0">
                <a:solidFill>
                  <a:srgbClr val="9E4246"/>
                </a:solidFill>
                <a:latin typeface="Lucida Handwriting" panose="03010101010101010101" pitchFamily="66" charset="0"/>
              </a:rPr>
              <a:t> </a:t>
            </a:r>
            <a:r>
              <a:rPr lang="en-US" sz="11500" b="1" dirty="0" smtClean="0">
                <a:solidFill>
                  <a:srgbClr val="9E4246"/>
                </a:solidFill>
                <a:latin typeface="Lucida Handwriting" panose="03010101010101010101" pitchFamily="66" charset="0"/>
              </a:rPr>
              <a:t>one</a:t>
            </a:r>
            <a:r>
              <a:rPr lang="en-US" sz="11500" b="1" dirty="0" smtClean="0">
                <a:solidFill>
                  <a:srgbClr val="9E4246"/>
                </a:solidFill>
                <a:latin typeface="Franklin Gothic Demi" panose="020B0703020102020204" pitchFamily="34" charset="0"/>
              </a:rPr>
              <a:t>  I </a:t>
            </a:r>
            <a:r>
              <a:rPr lang="en-US" sz="11500" b="1" dirty="0" smtClean="0">
                <a:solidFill>
                  <a:srgbClr val="000000"/>
                </a:solidFill>
                <a:latin typeface="Franklin Gothic Demi" panose="020B0703020102020204" pitchFamily="34" charset="0"/>
              </a:rPr>
              <a:t>trust    	</a:t>
            </a:r>
            <a:endParaRPr lang="en-US" sz="11500" b="1" dirty="0">
              <a:solidFill>
                <a:srgbClr val="9E4246"/>
              </a:solidFill>
              <a:latin typeface="Franklin Gothic Demi" panose="020B0703020102020204" pitchFamily="34" charset="0"/>
            </a:endParaRPr>
          </a:p>
        </p:txBody>
      </p:sp>
      <p:sp>
        <p:nvSpPr>
          <p:cNvPr id="2" name="Rectangle 1"/>
          <p:cNvSpPr/>
          <p:nvPr/>
        </p:nvSpPr>
        <p:spPr>
          <a:xfrm>
            <a:off x="1741304" y="103438"/>
            <a:ext cx="3972562" cy="1323439"/>
          </a:xfrm>
          <a:prstGeom prst="rect">
            <a:avLst/>
          </a:prstGeom>
        </p:spPr>
        <p:txBody>
          <a:bodyPr wrap="none">
            <a:spAutoFit/>
          </a:bodyPr>
          <a:lstStyle/>
          <a:p>
            <a:r>
              <a:rPr lang="en-US" sz="8000" b="1" dirty="0" smtClean="0">
                <a:solidFill>
                  <a:srgbClr val="9E4246"/>
                </a:solidFill>
                <a:latin typeface="Franklin Gothic Demi" panose="020B0703020102020204" pitchFamily="34" charset="0"/>
              </a:rPr>
              <a:t>There is </a:t>
            </a:r>
            <a:endParaRPr lang="en-US" dirty="0"/>
          </a:p>
        </p:txBody>
      </p:sp>
      <p:sp>
        <p:nvSpPr>
          <p:cNvPr id="5" name="Rectangle 4"/>
          <p:cNvSpPr/>
          <p:nvPr/>
        </p:nvSpPr>
        <p:spPr>
          <a:xfrm>
            <a:off x="4813886" y="2120690"/>
            <a:ext cx="2744662" cy="1323439"/>
          </a:xfrm>
          <a:prstGeom prst="rect">
            <a:avLst/>
          </a:prstGeom>
        </p:spPr>
        <p:txBody>
          <a:bodyPr wrap="none">
            <a:spAutoFit/>
          </a:bodyPr>
          <a:lstStyle/>
          <a:p>
            <a:r>
              <a:rPr lang="en-US" sz="8000" b="1" dirty="0" smtClean="0">
                <a:solidFill>
                  <a:srgbClr val="9E4246"/>
                </a:solidFill>
                <a:latin typeface="Franklin Gothic Demi" panose="020B0703020102020204" pitchFamily="34" charset="0"/>
              </a:rPr>
              <a:t>more </a:t>
            </a:r>
            <a:endParaRPr lang="en-US" dirty="0"/>
          </a:p>
        </p:txBody>
      </p:sp>
    </p:spTree>
    <p:extLst>
      <p:ext uri="{BB962C8B-B14F-4D97-AF65-F5344CB8AC3E}">
        <p14:creationId xmlns:p14="http://schemas.microsoft.com/office/powerpoint/2010/main" val="34305082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matrix numb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910" y="-2295525"/>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4797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matri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939" y="-54301"/>
            <a:ext cx="16651968" cy="691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1531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51222"/>
          </a:xfrm>
          <a:prstGeom prst="rect">
            <a:avLst/>
          </a:prstGeom>
        </p:spPr>
      </p:pic>
    </p:spTree>
    <p:extLst>
      <p:ext uri="{BB962C8B-B14F-4D97-AF65-F5344CB8AC3E}">
        <p14:creationId xmlns:p14="http://schemas.microsoft.com/office/powerpoint/2010/main" val="5996747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roberts.com.ph/wp-content/uploads/2015/08/traffic-ligh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2034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99591" y="3889052"/>
            <a:ext cx="7081283" cy="2444580"/>
          </a:xfrm>
          <a:prstGeom prst="rect">
            <a:avLst/>
          </a:prstGeom>
          <a:noFill/>
        </p:spPr>
        <p:txBody>
          <a:bodyPr wrap="square" rtlCol="0">
            <a:spAutoFit/>
          </a:bodyPr>
          <a:lstStyle/>
          <a:p>
            <a:pPr>
              <a:lnSpc>
                <a:spcPct val="65000"/>
              </a:lnSpc>
            </a:pPr>
            <a:r>
              <a:rPr lang="en-US" sz="11500" b="1" dirty="0" smtClean="0">
                <a:solidFill>
                  <a:schemeClr val="bg1"/>
                </a:solidFill>
                <a:latin typeface="Franklin Gothic Heavy" panose="020B0903020102020204" pitchFamily="34" charset="0"/>
              </a:rPr>
              <a:t>No</a:t>
            </a:r>
          </a:p>
          <a:p>
            <a:pPr>
              <a:lnSpc>
                <a:spcPct val="65000"/>
              </a:lnSpc>
            </a:pPr>
            <a:r>
              <a:rPr lang="en-US" sz="11500" b="1" dirty="0" smtClean="0">
                <a:solidFill>
                  <a:schemeClr val="bg1"/>
                </a:solidFill>
                <a:latin typeface="Franklin Gothic Heavy" panose="020B0903020102020204" pitchFamily="34" charset="0"/>
              </a:rPr>
              <a:t>Tolerance</a:t>
            </a:r>
            <a:endParaRPr lang="en-US" sz="11500" b="1" dirty="0">
              <a:solidFill>
                <a:schemeClr val="bg1"/>
              </a:solidFill>
              <a:latin typeface="Franklin Gothic Heavy" panose="020B0903020102020204" pitchFamily="34" charset="0"/>
            </a:endParaRPr>
          </a:p>
        </p:txBody>
      </p:sp>
      <p:sp>
        <p:nvSpPr>
          <p:cNvPr id="4" name="TextBox 3"/>
          <p:cNvSpPr txBox="1"/>
          <p:nvPr/>
        </p:nvSpPr>
        <p:spPr>
          <a:xfrm>
            <a:off x="4707027" y="852203"/>
            <a:ext cx="7081283" cy="2444580"/>
          </a:xfrm>
          <a:prstGeom prst="rect">
            <a:avLst/>
          </a:prstGeom>
          <a:noFill/>
        </p:spPr>
        <p:txBody>
          <a:bodyPr wrap="square" rtlCol="0">
            <a:spAutoFit/>
          </a:bodyPr>
          <a:lstStyle/>
          <a:p>
            <a:pPr>
              <a:lnSpc>
                <a:spcPct val="65000"/>
              </a:lnSpc>
            </a:pPr>
            <a:r>
              <a:rPr lang="en-US" sz="11500" b="1" dirty="0" smtClean="0">
                <a:solidFill>
                  <a:srgbClr val="FFB101"/>
                </a:solidFill>
                <a:latin typeface="Franklin Gothic Heavy" panose="020B0903020102020204" pitchFamily="34" charset="0"/>
              </a:rPr>
              <a:t>Sexual Respect</a:t>
            </a:r>
            <a:endParaRPr lang="en-US" sz="11500" b="1" dirty="0">
              <a:solidFill>
                <a:srgbClr val="FFB101"/>
              </a:solidFill>
              <a:latin typeface="Franklin Gothic Heavy" panose="020B0903020102020204" pitchFamily="34" charset="0"/>
            </a:endParaRPr>
          </a:p>
        </p:txBody>
      </p:sp>
    </p:spTree>
    <p:extLst>
      <p:ext uri="{BB962C8B-B14F-4D97-AF65-F5344CB8AC3E}">
        <p14:creationId xmlns:p14="http://schemas.microsoft.com/office/powerpoint/2010/main" val="194204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TotalTime>
  <Words>977</Words>
  <Application>Microsoft Office PowerPoint</Application>
  <PresentationFormat>Custom</PresentationFormat>
  <Paragraphs>171</Paragraphs>
  <Slides>27</Slides>
  <Notes>17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University of Akron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Strong,Michael A</dc:creator>
  <cp:lastModifiedBy>Blake,Heather A</cp:lastModifiedBy>
  <cp:revision>30</cp:revision>
  <cp:lastPrinted>2018-08-20T00:17:43Z</cp:lastPrinted>
  <dcterms:created xsi:type="dcterms:W3CDTF">2016-08-18T16:54:25Z</dcterms:created>
  <dcterms:modified xsi:type="dcterms:W3CDTF">2018-08-22T16:47:56Z</dcterms:modified>
</cp:coreProperties>
</file>